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Source Code Pro Light"/>
      <p:regular r:id="rId36"/>
      <p:bold r:id="rId37"/>
      <p:italic r:id="rId38"/>
      <p:boldItalic r:id="rId39"/>
    </p:embeddedFont>
    <p:embeddedFont>
      <p:font typeface="Amatic SC"/>
      <p:regular r:id="rId40"/>
      <p:bold r:id="rId41"/>
    </p:embeddedFont>
    <p:embeddedFont>
      <p:font typeface="Source Code Pro"/>
      <p:regular r:id="rId42"/>
      <p:bold r:id="rId43"/>
      <p:italic r:id="rId44"/>
      <p:boldItalic r:id="rId45"/>
    </p:embeddedFont>
    <p:embeddedFont>
      <p:font typeface="Source Code Pro Medium"/>
      <p:regular r:id="rId46"/>
      <p:bold r:id="rId47"/>
      <p:italic r:id="rId48"/>
      <p:boldItalic r:id="rId49"/>
    </p:embeddedFont>
    <p:embeddedFont>
      <p:font typeface="Comfortaa"/>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maticSC-regular.fntdata"/><Relationship Id="rId42" Type="http://schemas.openxmlformats.org/officeDocument/2006/relationships/font" Target="fonts/SourceCodePro-regular.fntdata"/><Relationship Id="rId41" Type="http://schemas.openxmlformats.org/officeDocument/2006/relationships/font" Target="fonts/AmaticSC-bold.fntdata"/><Relationship Id="rId44" Type="http://schemas.openxmlformats.org/officeDocument/2006/relationships/font" Target="fonts/SourceCodePro-italic.fntdata"/><Relationship Id="rId43" Type="http://schemas.openxmlformats.org/officeDocument/2006/relationships/font" Target="fonts/SourceCodePro-bold.fntdata"/><Relationship Id="rId46" Type="http://schemas.openxmlformats.org/officeDocument/2006/relationships/font" Target="fonts/SourceCodeProMedium-regular.fntdata"/><Relationship Id="rId45" Type="http://schemas.openxmlformats.org/officeDocument/2006/relationships/font" Target="fonts/SourceCodePr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SourceCodeProMedium-italic.fntdata"/><Relationship Id="rId47" Type="http://schemas.openxmlformats.org/officeDocument/2006/relationships/font" Target="fonts/SourceCodeProMedium-bold.fntdata"/><Relationship Id="rId49" Type="http://schemas.openxmlformats.org/officeDocument/2006/relationships/font" Target="fonts/SourceCodeProMedium-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SourceCodeProLight-bold.fntdata"/><Relationship Id="rId36" Type="http://schemas.openxmlformats.org/officeDocument/2006/relationships/font" Target="fonts/SourceCodeProLight-regular.fntdata"/><Relationship Id="rId39" Type="http://schemas.openxmlformats.org/officeDocument/2006/relationships/font" Target="fonts/SourceCodeProLight-boldItalic.fntdata"/><Relationship Id="rId38" Type="http://schemas.openxmlformats.org/officeDocument/2006/relationships/font" Target="fonts/SourceCodeProLight-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omfortaa-bold.fntdata"/><Relationship Id="rId50" Type="http://schemas.openxmlformats.org/officeDocument/2006/relationships/font" Target="fonts/Comfortaa-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c6f59039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c6f5903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2a23042704_0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2a2304270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2a23042704_0_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2a2304270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2a23042704_0_1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2a2304270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2a23042704_0_1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2a23042704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2a23042704_0_1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2a2304270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2a23042704_0_1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2a2304270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a23042704_0_1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a23042704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2a23042704_0_1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2a23042704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2a23042704_0_1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2a23042704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2ad169557e_1_1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2ad169557e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c6f59039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59039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2ad169557e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2ad169557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6f59039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c6f59039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ad169557e_1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2ad169557e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2ad169557e_1_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2ad169557e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2ad169557e_1_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2ad169557e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2ad169557e_1_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2ad169557e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c6f59039d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c6f59039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1c83c8e4b7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1c83c8e4b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1c83c8e4b7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1c83c8e4b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1c83c8e4b7_0_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1c83c8e4b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1c2bf9971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1c2bf997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c83c8e4b7_0_1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1c83c8e4b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c6f59039d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c6f59039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2a23042704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2a2304270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2a23042704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2a2304270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2a23042704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2a2304270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a23042704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2a2304270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c6f59039d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c6f59039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3.gif"/><Relationship Id="rId4" Type="http://schemas.openxmlformats.org/officeDocument/2006/relationships/image" Target="../media/image34.gif"/><Relationship Id="rId5" Type="http://schemas.openxmlformats.org/officeDocument/2006/relationships/image" Target="../media/image41.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7.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73.png"/><Relationship Id="rId6" Type="http://schemas.openxmlformats.org/officeDocument/2006/relationships/image" Target="../media/image60.jpg"/><Relationship Id="rId7" Type="http://schemas.openxmlformats.org/officeDocument/2006/relationships/image" Target="../media/image40.png"/><Relationship Id="rId8" Type="http://schemas.openxmlformats.org/officeDocument/2006/relationships/image" Target="../media/image6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49.png"/><Relationship Id="rId4" Type="http://schemas.openxmlformats.org/officeDocument/2006/relationships/image" Target="../media/image65.png"/><Relationship Id="rId5" Type="http://schemas.openxmlformats.org/officeDocument/2006/relationships/image" Target="../media/image50.png"/><Relationship Id="rId6"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74.jpg"/></Relationships>
</file>

<file path=ppt/slides/_rels/slide2.xml.rels><?xml version="1.0" encoding="UTF-8" standalone="yes"?><Relationships xmlns="http://schemas.openxmlformats.org/package/2006/relationships"><Relationship Id="rId20" Type="http://schemas.openxmlformats.org/officeDocument/2006/relationships/image" Target="../media/image10.png"/><Relationship Id="rId22" Type="http://schemas.openxmlformats.org/officeDocument/2006/relationships/image" Target="../media/image19.png"/><Relationship Id="rId21" Type="http://schemas.openxmlformats.org/officeDocument/2006/relationships/image" Target="../media/image4.png"/><Relationship Id="rId24" Type="http://schemas.openxmlformats.org/officeDocument/2006/relationships/image" Target="../media/image21.png"/><Relationship Id="rId23"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image" Target="../media/image16.png"/><Relationship Id="rId26" Type="http://schemas.openxmlformats.org/officeDocument/2006/relationships/image" Target="../media/image22.png"/><Relationship Id="rId25" Type="http://schemas.openxmlformats.org/officeDocument/2006/relationships/image" Target="../media/image28.png"/><Relationship Id="rId28" Type="http://schemas.openxmlformats.org/officeDocument/2006/relationships/image" Target="../media/image26.png"/><Relationship Id="rId27" Type="http://schemas.openxmlformats.org/officeDocument/2006/relationships/image" Target="../media/image23.png"/><Relationship Id="rId5" Type="http://schemas.openxmlformats.org/officeDocument/2006/relationships/image" Target="../media/image3.png"/><Relationship Id="rId6" Type="http://schemas.openxmlformats.org/officeDocument/2006/relationships/image" Target="../media/image13.png"/><Relationship Id="rId29" Type="http://schemas.openxmlformats.org/officeDocument/2006/relationships/image" Target="../media/image20.png"/><Relationship Id="rId7" Type="http://schemas.openxmlformats.org/officeDocument/2006/relationships/image" Target="../media/image5.png"/><Relationship Id="rId8" Type="http://schemas.openxmlformats.org/officeDocument/2006/relationships/image" Target="../media/image2.png"/><Relationship Id="rId31" Type="http://schemas.openxmlformats.org/officeDocument/2006/relationships/image" Target="../media/image27.png"/><Relationship Id="rId30" Type="http://schemas.openxmlformats.org/officeDocument/2006/relationships/image" Target="../media/image29.png"/><Relationship Id="rId11" Type="http://schemas.openxmlformats.org/officeDocument/2006/relationships/image" Target="../media/image32.png"/><Relationship Id="rId33" Type="http://schemas.openxmlformats.org/officeDocument/2006/relationships/image" Target="../media/image30.png"/><Relationship Id="rId10" Type="http://schemas.openxmlformats.org/officeDocument/2006/relationships/image" Target="../media/image11.png"/><Relationship Id="rId32" Type="http://schemas.openxmlformats.org/officeDocument/2006/relationships/image" Target="../media/image24.png"/><Relationship Id="rId13" Type="http://schemas.openxmlformats.org/officeDocument/2006/relationships/image" Target="../media/image9.png"/><Relationship Id="rId12" Type="http://schemas.openxmlformats.org/officeDocument/2006/relationships/image" Target="../media/image1.png"/><Relationship Id="rId15" Type="http://schemas.openxmlformats.org/officeDocument/2006/relationships/image" Target="../media/image6.png"/><Relationship Id="rId14" Type="http://schemas.openxmlformats.org/officeDocument/2006/relationships/image" Target="../media/image14.png"/><Relationship Id="rId17" Type="http://schemas.openxmlformats.org/officeDocument/2006/relationships/image" Target="../media/image12.png"/><Relationship Id="rId16" Type="http://schemas.openxmlformats.org/officeDocument/2006/relationships/image" Target="../media/image7.png"/><Relationship Id="rId19" Type="http://schemas.openxmlformats.org/officeDocument/2006/relationships/image" Target="../media/image17.png"/><Relationship Id="rId18"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6.png"/><Relationship Id="rId4" Type="http://schemas.openxmlformats.org/officeDocument/2006/relationships/image" Target="../media/image7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1.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55.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58.png"/><Relationship Id="rId4" Type="http://schemas.openxmlformats.org/officeDocument/2006/relationships/image" Target="../media/image57.png"/><Relationship Id="rId5" Type="http://schemas.openxmlformats.org/officeDocument/2006/relationships/image" Target="../media/image59.png"/><Relationship Id="rId6" Type="http://schemas.openxmlformats.org/officeDocument/2006/relationships/image" Target="../media/image64.png"/><Relationship Id="rId7" Type="http://schemas.openxmlformats.org/officeDocument/2006/relationships/image" Target="../media/image75.png"/><Relationship Id="rId8" Type="http://schemas.openxmlformats.org/officeDocument/2006/relationships/image" Target="../media/image7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68.png"/><Relationship Id="rId4" Type="http://schemas.openxmlformats.org/officeDocument/2006/relationships/image" Target="../media/image82.png"/><Relationship Id="rId5" Type="http://schemas.openxmlformats.org/officeDocument/2006/relationships/image" Target="../media/image80.png"/><Relationship Id="rId6" Type="http://schemas.openxmlformats.org/officeDocument/2006/relationships/image" Target="../media/image6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7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1.png"/><Relationship Id="rId7" Type="http://schemas.openxmlformats.org/officeDocument/2006/relationships/image" Target="../media/image7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7.png"/><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9.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8.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39.png"/><Relationship Id="rId7" Type="http://schemas.openxmlformats.org/officeDocument/2006/relationships/image" Target="../media/image3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ru" sz="7500"/>
              <a:t>Мобильный</a:t>
            </a:r>
            <a:r>
              <a:rPr lang="ru" sz="7500"/>
              <a:t> </a:t>
            </a:r>
            <a:r>
              <a:rPr lang="ru" sz="7500"/>
              <a:t>разработчик</a:t>
            </a:r>
            <a:endParaRPr sz="7500"/>
          </a:p>
        </p:txBody>
      </p:sp>
      <p:sp>
        <p:nvSpPr>
          <p:cNvPr id="57" name="Google Shape;57;p13"/>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ru" sz="2000">
                <a:latin typeface="Comfortaa"/>
                <a:ea typeface="Comfortaa"/>
                <a:cs typeface="Comfortaa"/>
                <a:sym typeface="Comfortaa"/>
              </a:rPr>
              <a:t>Андрей Ефимов КНИИТ 111</a:t>
            </a:r>
            <a:endParaRPr sz="2000">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nvSpPr>
        <p:spPr>
          <a:xfrm>
            <a:off x="1063950" y="376800"/>
            <a:ext cx="70161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chemeClr val="dk2"/>
                </a:solidFill>
                <a:latin typeface="Source Code Pro"/>
                <a:ea typeface="Source Code Pro"/>
                <a:cs typeface="Source Code Pro"/>
                <a:sym typeface="Source Code Pro"/>
              </a:rPr>
              <a:t>Д</a:t>
            </a:r>
            <a:r>
              <a:rPr lang="ru" sz="1800">
                <a:solidFill>
                  <a:schemeClr val="dk2"/>
                </a:solidFill>
                <a:latin typeface="Source Code Pro"/>
                <a:ea typeface="Source Code Pro"/>
                <a:cs typeface="Source Code Pro"/>
                <a:sym typeface="Source Code Pro"/>
              </a:rPr>
              <a:t>ля того, чтобы начать разработку на языке Kotlin, требуется компьютер на базе операционной системы Windows или macOS, знания Java, а также желательно иметь устройство на базе Android для успешного тестирования своего продукта на нем.</a:t>
            </a:r>
            <a:endParaRPr sz="1800">
              <a:solidFill>
                <a:schemeClr val="dk2"/>
              </a:solidFill>
              <a:latin typeface="Source Code Pro"/>
              <a:ea typeface="Source Code Pro"/>
              <a:cs typeface="Source Code Pro"/>
              <a:sym typeface="Source Code Pro"/>
            </a:endParaRPr>
          </a:p>
        </p:txBody>
      </p:sp>
      <p:pic>
        <p:nvPicPr>
          <p:cNvPr id="148" name="Google Shape;148;p22"/>
          <p:cNvPicPr preferRelativeResize="0"/>
          <p:nvPr/>
        </p:nvPicPr>
        <p:blipFill>
          <a:blip r:embed="rId3">
            <a:alphaModFix/>
          </a:blip>
          <a:stretch>
            <a:fillRect/>
          </a:stretch>
        </p:blipFill>
        <p:spPr>
          <a:xfrm>
            <a:off x="4013887" y="2583463"/>
            <a:ext cx="1748525" cy="1748525"/>
          </a:xfrm>
          <a:prstGeom prst="rect">
            <a:avLst/>
          </a:prstGeom>
          <a:noFill/>
          <a:ln>
            <a:noFill/>
          </a:ln>
        </p:spPr>
      </p:pic>
      <p:pic>
        <p:nvPicPr>
          <p:cNvPr id="149" name="Google Shape;149;p22"/>
          <p:cNvPicPr preferRelativeResize="0"/>
          <p:nvPr/>
        </p:nvPicPr>
        <p:blipFill>
          <a:blip r:embed="rId4">
            <a:alphaModFix/>
          </a:blip>
          <a:stretch>
            <a:fillRect/>
          </a:stretch>
        </p:blipFill>
        <p:spPr>
          <a:xfrm>
            <a:off x="6835000" y="2826237"/>
            <a:ext cx="1110525" cy="1391800"/>
          </a:xfrm>
          <a:prstGeom prst="rect">
            <a:avLst/>
          </a:prstGeom>
          <a:noFill/>
          <a:ln>
            <a:noFill/>
          </a:ln>
        </p:spPr>
      </p:pic>
      <p:pic>
        <p:nvPicPr>
          <p:cNvPr id="150" name="Google Shape;150;p22"/>
          <p:cNvPicPr preferRelativeResize="0"/>
          <p:nvPr/>
        </p:nvPicPr>
        <p:blipFill>
          <a:blip r:embed="rId5">
            <a:alphaModFix/>
          </a:blip>
          <a:stretch>
            <a:fillRect/>
          </a:stretch>
        </p:blipFill>
        <p:spPr>
          <a:xfrm>
            <a:off x="1063950" y="2583463"/>
            <a:ext cx="1877350" cy="18773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nvSpPr>
        <p:spPr>
          <a:xfrm>
            <a:off x="244375" y="248025"/>
            <a:ext cx="73893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600">
                <a:solidFill>
                  <a:schemeClr val="dk2"/>
                </a:solidFill>
                <a:latin typeface="Source Code Pro"/>
                <a:ea typeface="Source Code Pro"/>
                <a:cs typeface="Source Code Pro"/>
                <a:sym typeface="Source Code Pro"/>
              </a:rPr>
              <a:t>Что касается Swift, то для начала работы с этим языком программисту потребуется компьютер на базе исключительно macOS. Дело в экосистеме и смежной архитектуре устройств Apple, а также в политике компании. Но стоит отметить, что устройство для тестов своего продукта разработчику иметь вовсе не обязательно. Встроенный функционал среды разработки XCode от Apple имеет возможность запускать полноценный симулятор почти любого устройства компании — от нового iPhone и самого большого iPad, до устаревшего iPod и любой модели часов Apple Watch. Более того, для публикации своего приложения в общий доступ необходимо оформить участие в Apple Development Program — специальной подписке от Apple, дающей возможность быть полноправным разработчиком на Swift. Ее стоимость —  100$ в год.</a:t>
            </a:r>
            <a:endParaRPr sz="1600">
              <a:solidFill>
                <a:schemeClr val="dk2"/>
              </a:solidFill>
              <a:latin typeface="Source Code Pro"/>
              <a:ea typeface="Source Code Pro"/>
              <a:cs typeface="Source Code Pro"/>
              <a:sym typeface="Source Code Pro"/>
            </a:endParaRPr>
          </a:p>
        </p:txBody>
      </p:sp>
      <p:pic>
        <p:nvPicPr>
          <p:cNvPr id="156" name="Google Shape;156;p23"/>
          <p:cNvPicPr preferRelativeResize="0"/>
          <p:nvPr/>
        </p:nvPicPr>
        <p:blipFill>
          <a:blip r:embed="rId3">
            <a:alphaModFix/>
          </a:blip>
          <a:stretch>
            <a:fillRect/>
          </a:stretch>
        </p:blipFill>
        <p:spPr>
          <a:xfrm>
            <a:off x="6968600" y="3044300"/>
            <a:ext cx="2175400" cy="2175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ru" sz="4400"/>
              <a:t>Востребованность</a:t>
            </a:r>
            <a:endParaRPr sz="4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nvSpPr>
        <p:spPr>
          <a:xfrm>
            <a:off x="122250" y="248025"/>
            <a:ext cx="8899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600">
                <a:solidFill>
                  <a:schemeClr val="dk2"/>
                </a:solidFill>
                <a:latin typeface="Source Code Pro"/>
                <a:ea typeface="Source Code Pro"/>
                <a:cs typeface="Source Code Pro"/>
                <a:sym typeface="Source Code Pro"/>
              </a:rPr>
              <a:t>Но что касается востребованности мобильных разработчиков? Для получения ответа на этот вопрос мною были изучены вакансии одного из крупнейших сайтов для поиска работы - </a:t>
            </a:r>
            <a:r>
              <a:rPr b="1" lang="ru" sz="1600">
                <a:solidFill>
                  <a:schemeClr val="dk2"/>
                </a:solidFill>
                <a:latin typeface="Source Code Pro"/>
                <a:ea typeface="Source Code Pro"/>
                <a:cs typeface="Source Code Pro"/>
                <a:sym typeface="Source Code Pro"/>
              </a:rPr>
              <a:t>headhunter.ru.</a:t>
            </a:r>
            <a:endParaRPr sz="1800">
              <a:solidFill>
                <a:schemeClr val="dk2"/>
              </a:solidFill>
              <a:latin typeface="Source Code Pro"/>
              <a:ea typeface="Source Code Pro"/>
              <a:cs typeface="Source Code Pro"/>
              <a:sym typeface="Source Code Pro"/>
            </a:endParaRPr>
          </a:p>
        </p:txBody>
      </p:sp>
      <p:sp>
        <p:nvSpPr>
          <p:cNvPr id="167" name="Google Shape;167;p25"/>
          <p:cNvSpPr txBox="1"/>
          <p:nvPr/>
        </p:nvSpPr>
        <p:spPr>
          <a:xfrm>
            <a:off x="122250" y="1095225"/>
            <a:ext cx="8899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600">
                <a:solidFill>
                  <a:schemeClr val="dk2"/>
                </a:solidFill>
                <a:latin typeface="Source Code Pro"/>
                <a:ea typeface="Source Code Pro"/>
                <a:cs typeface="Source Code Pro"/>
                <a:sym typeface="Source Code Pro"/>
              </a:rPr>
              <a:t>В результате моего исследования была составлена следующая таблица:</a:t>
            </a:r>
            <a:endParaRPr>
              <a:solidFill>
                <a:schemeClr val="dk2"/>
              </a:solidFill>
            </a:endParaRPr>
          </a:p>
        </p:txBody>
      </p:sp>
      <p:pic>
        <p:nvPicPr>
          <p:cNvPr id="168" name="Google Shape;168;p25"/>
          <p:cNvPicPr preferRelativeResize="0"/>
          <p:nvPr/>
        </p:nvPicPr>
        <p:blipFill rotWithShape="1">
          <a:blip r:embed="rId3">
            <a:alphaModFix/>
          </a:blip>
          <a:srcRect b="813" l="0" r="0" t="0"/>
          <a:stretch/>
        </p:blipFill>
        <p:spPr>
          <a:xfrm>
            <a:off x="1306200" y="1602525"/>
            <a:ext cx="6531601" cy="3303775"/>
          </a:xfrm>
          <a:prstGeom prst="rect">
            <a:avLst/>
          </a:prstGeom>
          <a:noFill/>
          <a:ln cap="flat" cmpd="sng" w="2857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6"/>
          <p:cNvPicPr preferRelativeResize="0"/>
          <p:nvPr/>
        </p:nvPicPr>
        <p:blipFill rotWithShape="1">
          <a:blip r:embed="rId3">
            <a:alphaModFix/>
          </a:blip>
          <a:srcRect b="0" l="0" r="0" t="25678"/>
          <a:stretch/>
        </p:blipFill>
        <p:spPr>
          <a:xfrm>
            <a:off x="-32625" y="0"/>
            <a:ext cx="9209224" cy="5143500"/>
          </a:xfrm>
          <a:prstGeom prst="rect">
            <a:avLst/>
          </a:prstGeom>
          <a:noFill/>
          <a:ln>
            <a:noFill/>
          </a:ln>
        </p:spPr>
      </p:pic>
      <p:sp>
        <p:nvSpPr>
          <p:cNvPr id="174" name="Google Shape;174;p26"/>
          <p:cNvSpPr txBox="1"/>
          <p:nvPr>
            <p:ph idx="1" type="body"/>
          </p:nvPr>
        </p:nvSpPr>
        <p:spPr>
          <a:xfrm>
            <a:off x="234750" y="250625"/>
            <a:ext cx="6181200" cy="2161200"/>
          </a:xfrm>
          <a:prstGeom prst="rect">
            <a:avLst/>
          </a:prstGeom>
          <a:solidFill>
            <a:schemeClr val="lt1"/>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ru" sz="1600"/>
              <a:t>В данной ситуации было бы справедливо разобраться в распространенности данных языков. По данным сайта redmonk.com, формирующего рейтинг по популярности языков программирования, основываясь на использовании на GitHub и упоминаниям на StackOverflow, Swift находится на 11 месте по популярности, в то время, как Kotlin уступает ему 6 позиций.</a:t>
            </a:r>
            <a:endParaRPr sz="1600"/>
          </a:p>
          <a:p>
            <a:pPr indent="0" lvl="0" marL="0" rtl="0" algn="l">
              <a:spcBef>
                <a:spcPts val="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nvSpPr>
        <p:spPr>
          <a:xfrm>
            <a:off x="626400" y="349900"/>
            <a:ext cx="7891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latin typeface="Source Code Pro"/>
                <a:ea typeface="Source Code Pro"/>
                <a:cs typeface="Source Code Pro"/>
                <a:sym typeface="Source Code Pro"/>
              </a:rPr>
              <a:t>На мой взгляд, выбор языка в данном случае - дело вкуса и персональных предпочтений. Мобильный рынок в целом растет с каждым годом, что повышает востребованность как Android, так и iOS девелоперов. Об этом свидетельствует рейтинг Google: доля трафика, исходящего с мобильных устройств выросла почти в 10 раз за последние 10 лет.</a:t>
            </a:r>
            <a:endParaRPr sz="1800">
              <a:latin typeface="Source Code Pro"/>
              <a:ea typeface="Source Code Pro"/>
              <a:cs typeface="Source Code Pro"/>
              <a:sym typeface="Source Code Pro"/>
            </a:endParaRPr>
          </a:p>
        </p:txBody>
      </p:sp>
      <p:pic>
        <p:nvPicPr>
          <p:cNvPr id="180" name="Google Shape;180;p27"/>
          <p:cNvPicPr preferRelativeResize="0"/>
          <p:nvPr/>
        </p:nvPicPr>
        <p:blipFill>
          <a:blip r:embed="rId3">
            <a:alphaModFix/>
          </a:blip>
          <a:stretch>
            <a:fillRect/>
          </a:stretch>
        </p:blipFill>
        <p:spPr>
          <a:xfrm>
            <a:off x="626400" y="349888"/>
            <a:ext cx="7891200" cy="4443724"/>
          </a:xfrm>
          <a:prstGeom prst="rect">
            <a:avLst/>
          </a:prstGeom>
          <a:noFill/>
          <a:ln cap="flat" cmpd="sng" w="2857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0"/>
                                        </p:tgtEl>
                                        <p:attrNameLst>
                                          <p:attrName>style.visibility</p:attrName>
                                        </p:attrNameLst>
                                      </p:cBhvr>
                                      <p:to>
                                        <p:strVal val="visible"/>
                                      </p:to>
                                    </p:set>
                                    <p:anim calcmode="lin" valueType="num">
                                      <p:cBhvr additive="base">
                                        <p:cTn dur="500"/>
                                        <p:tgtEl>
                                          <p:spTgt spid="18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ru" sz="4400"/>
              <a:t>Разработка мобильного приложения</a:t>
            </a:r>
            <a:endParaRPr sz="4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9"/>
          <p:cNvPicPr preferRelativeResize="0"/>
          <p:nvPr/>
        </p:nvPicPr>
        <p:blipFill rotWithShape="1">
          <a:blip r:embed="rId3">
            <a:alphaModFix/>
          </a:blip>
          <a:srcRect b="9288" l="0" r="0" t="0"/>
          <a:stretch/>
        </p:blipFill>
        <p:spPr>
          <a:xfrm>
            <a:off x="5074700" y="486750"/>
            <a:ext cx="3916899" cy="4665875"/>
          </a:xfrm>
          <a:prstGeom prst="rect">
            <a:avLst/>
          </a:prstGeom>
          <a:noFill/>
          <a:ln>
            <a:noFill/>
          </a:ln>
        </p:spPr>
      </p:pic>
      <p:pic>
        <p:nvPicPr>
          <p:cNvPr id="191" name="Google Shape;191;p29"/>
          <p:cNvPicPr preferRelativeResize="0"/>
          <p:nvPr/>
        </p:nvPicPr>
        <p:blipFill rotWithShape="1">
          <a:blip r:embed="rId4">
            <a:alphaModFix/>
          </a:blip>
          <a:srcRect b="9469" l="0" r="0" t="0"/>
          <a:stretch/>
        </p:blipFill>
        <p:spPr>
          <a:xfrm>
            <a:off x="4920875" y="486750"/>
            <a:ext cx="3919750" cy="4656424"/>
          </a:xfrm>
          <a:prstGeom prst="rect">
            <a:avLst/>
          </a:prstGeom>
          <a:noFill/>
          <a:ln>
            <a:noFill/>
          </a:ln>
        </p:spPr>
      </p:pic>
      <p:pic>
        <p:nvPicPr>
          <p:cNvPr id="192" name="Google Shape;192;p29"/>
          <p:cNvPicPr preferRelativeResize="0"/>
          <p:nvPr/>
        </p:nvPicPr>
        <p:blipFill rotWithShape="1">
          <a:blip r:embed="rId5">
            <a:alphaModFix/>
          </a:blip>
          <a:srcRect b="12118" l="0" r="0" t="0"/>
          <a:stretch/>
        </p:blipFill>
        <p:spPr>
          <a:xfrm>
            <a:off x="4997075" y="648600"/>
            <a:ext cx="3919749" cy="4504027"/>
          </a:xfrm>
          <a:prstGeom prst="rect">
            <a:avLst/>
          </a:prstGeom>
          <a:noFill/>
          <a:ln>
            <a:noFill/>
          </a:ln>
        </p:spPr>
      </p:pic>
      <p:pic>
        <p:nvPicPr>
          <p:cNvPr id="193" name="Google Shape;193;p29"/>
          <p:cNvPicPr preferRelativeResize="0"/>
          <p:nvPr/>
        </p:nvPicPr>
        <p:blipFill rotWithShape="1">
          <a:blip r:embed="rId6">
            <a:alphaModFix/>
          </a:blip>
          <a:srcRect b="9469" l="0" r="0" t="0"/>
          <a:stretch/>
        </p:blipFill>
        <p:spPr>
          <a:xfrm>
            <a:off x="5074700" y="487075"/>
            <a:ext cx="3916899" cy="4656425"/>
          </a:xfrm>
          <a:prstGeom prst="rect">
            <a:avLst/>
          </a:prstGeom>
          <a:noFill/>
          <a:ln>
            <a:noFill/>
          </a:ln>
        </p:spPr>
      </p:pic>
      <p:pic>
        <p:nvPicPr>
          <p:cNvPr id="194" name="Google Shape;194;p29"/>
          <p:cNvPicPr preferRelativeResize="0"/>
          <p:nvPr/>
        </p:nvPicPr>
        <p:blipFill rotWithShape="1">
          <a:blip r:embed="rId7">
            <a:alphaModFix/>
          </a:blip>
          <a:srcRect b="10833" l="0" r="0" t="0"/>
          <a:stretch/>
        </p:blipFill>
        <p:spPr>
          <a:xfrm>
            <a:off x="5070725" y="744449"/>
            <a:ext cx="3772451" cy="4399048"/>
          </a:xfrm>
          <a:prstGeom prst="rect">
            <a:avLst/>
          </a:prstGeom>
          <a:noFill/>
          <a:ln>
            <a:noFill/>
          </a:ln>
        </p:spPr>
      </p:pic>
      <p:sp>
        <p:nvSpPr>
          <p:cNvPr id="195" name="Google Shape;195;p29"/>
          <p:cNvSpPr txBox="1"/>
          <p:nvPr/>
        </p:nvSpPr>
        <p:spPr>
          <a:xfrm>
            <a:off x="497700" y="1029600"/>
            <a:ext cx="463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2000">
                <a:solidFill>
                  <a:schemeClr val="dk2"/>
                </a:solidFill>
                <a:latin typeface="Source Code Pro"/>
                <a:ea typeface="Source Code Pro"/>
                <a:cs typeface="Source Code Pro"/>
                <a:sym typeface="Source Code Pro"/>
              </a:rPr>
              <a:t>1. </a:t>
            </a:r>
            <a:r>
              <a:rPr lang="ru" sz="2000">
                <a:solidFill>
                  <a:schemeClr val="dk2"/>
                </a:solidFill>
                <a:latin typeface="Source Code Pro"/>
                <a:ea typeface="Source Code Pro"/>
                <a:cs typeface="Source Code Pro"/>
                <a:sym typeface="Source Code Pro"/>
              </a:rPr>
              <a:t>Анализ и сбор данных</a:t>
            </a:r>
            <a:endParaRPr sz="2000">
              <a:solidFill>
                <a:schemeClr val="dk2"/>
              </a:solidFill>
              <a:latin typeface="Source Code Pro"/>
              <a:ea typeface="Source Code Pro"/>
              <a:cs typeface="Source Code Pro"/>
              <a:sym typeface="Source Code Pro"/>
            </a:endParaRPr>
          </a:p>
        </p:txBody>
      </p:sp>
      <p:sp>
        <p:nvSpPr>
          <p:cNvPr id="196" name="Google Shape;196;p29"/>
          <p:cNvSpPr txBox="1"/>
          <p:nvPr/>
        </p:nvSpPr>
        <p:spPr>
          <a:xfrm>
            <a:off x="497700" y="1674600"/>
            <a:ext cx="463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2000">
                <a:solidFill>
                  <a:schemeClr val="dk2"/>
                </a:solidFill>
                <a:latin typeface="Source Code Pro"/>
                <a:ea typeface="Source Code Pro"/>
                <a:cs typeface="Source Code Pro"/>
                <a:sym typeface="Source Code Pro"/>
              </a:rPr>
              <a:t>2. Прототипирование</a:t>
            </a:r>
            <a:endParaRPr/>
          </a:p>
        </p:txBody>
      </p:sp>
      <p:sp>
        <p:nvSpPr>
          <p:cNvPr id="197" name="Google Shape;197;p29"/>
          <p:cNvSpPr txBox="1"/>
          <p:nvPr/>
        </p:nvSpPr>
        <p:spPr>
          <a:xfrm>
            <a:off x="497700" y="2243400"/>
            <a:ext cx="463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2000">
                <a:solidFill>
                  <a:schemeClr val="dk2"/>
                </a:solidFill>
                <a:latin typeface="Source Code Pro"/>
                <a:ea typeface="Source Code Pro"/>
                <a:cs typeface="Source Code Pro"/>
                <a:sym typeface="Source Code Pro"/>
              </a:rPr>
              <a:t>3</a:t>
            </a:r>
            <a:r>
              <a:rPr lang="ru" sz="2000">
                <a:solidFill>
                  <a:schemeClr val="dk2"/>
                </a:solidFill>
                <a:latin typeface="Source Code Pro"/>
                <a:ea typeface="Source Code Pro"/>
                <a:cs typeface="Source Code Pro"/>
                <a:sym typeface="Source Code Pro"/>
              </a:rPr>
              <a:t>. Дизайн</a:t>
            </a:r>
            <a:endParaRPr/>
          </a:p>
        </p:txBody>
      </p:sp>
      <p:sp>
        <p:nvSpPr>
          <p:cNvPr id="198" name="Google Shape;198;p29"/>
          <p:cNvSpPr txBox="1"/>
          <p:nvPr/>
        </p:nvSpPr>
        <p:spPr>
          <a:xfrm>
            <a:off x="497700" y="2812200"/>
            <a:ext cx="463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2000">
                <a:solidFill>
                  <a:schemeClr val="dk2"/>
                </a:solidFill>
                <a:latin typeface="Source Code Pro"/>
                <a:ea typeface="Source Code Pro"/>
                <a:cs typeface="Source Code Pro"/>
                <a:sym typeface="Source Code Pro"/>
              </a:rPr>
              <a:t>4</a:t>
            </a:r>
            <a:r>
              <a:rPr lang="ru" sz="2000">
                <a:solidFill>
                  <a:schemeClr val="dk2"/>
                </a:solidFill>
                <a:latin typeface="Source Code Pro"/>
                <a:ea typeface="Source Code Pro"/>
                <a:cs typeface="Source Code Pro"/>
                <a:sym typeface="Source Code Pro"/>
              </a:rPr>
              <a:t>. Написание кода</a:t>
            </a:r>
            <a:endParaRPr/>
          </a:p>
        </p:txBody>
      </p:sp>
      <p:sp>
        <p:nvSpPr>
          <p:cNvPr id="199" name="Google Shape;199;p29"/>
          <p:cNvSpPr txBox="1"/>
          <p:nvPr/>
        </p:nvSpPr>
        <p:spPr>
          <a:xfrm>
            <a:off x="497700" y="3457200"/>
            <a:ext cx="463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2000">
                <a:solidFill>
                  <a:schemeClr val="dk2"/>
                </a:solidFill>
                <a:latin typeface="Source Code Pro"/>
                <a:ea typeface="Source Code Pro"/>
                <a:cs typeface="Source Code Pro"/>
                <a:sym typeface="Source Code Pro"/>
              </a:rPr>
              <a:t>5</a:t>
            </a:r>
            <a:r>
              <a:rPr lang="ru" sz="2000">
                <a:solidFill>
                  <a:schemeClr val="dk2"/>
                </a:solidFill>
                <a:latin typeface="Source Code Pro"/>
                <a:ea typeface="Source Code Pro"/>
                <a:cs typeface="Source Code Pro"/>
                <a:sym typeface="Source Code Pro"/>
              </a:rPr>
              <a:t>. Тестирование</a:t>
            </a:r>
            <a:endParaRPr/>
          </a:p>
        </p:txBody>
      </p:sp>
      <p:sp>
        <p:nvSpPr>
          <p:cNvPr id="200" name="Google Shape;200;p29"/>
          <p:cNvSpPr txBox="1"/>
          <p:nvPr/>
        </p:nvSpPr>
        <p:spPr>
          <a:xfrm>
            <a:off x="497700" y="4102200"/>
            <a:ext cx="463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2000">
                <a:solidFill>
                  <a:schemeClr val="dk2"/>
                </a:solidFill>
                <a:latin typeface="Source Code Pro"/>
                <a:ea typeface="Source Code Pro"/>
                <a:cs typeface="Source Code Pro"/>
                <a:sym typeface="Source Code Pro"/>
              </a:rPr>
              <a:t>6</a:t>
            </a:r>
            <a:r>
              <a:rPr lang="ru" sz="2000">
                <a:solidFill>
                  <a:schemeClr val="dk2"/>
                </a:solidFill>
                <a:latin typeface="Source Code Pro"/>
                <a:ea typeface="Source Code Pro"/>
                <a:cs typeface="Source Code Pro"/>
                <a:sym typeface="Source Code Pro"/>
              </a:rPr>
              <a:t>. Публикация</a:t>
            </a:r>
            <a:endParaRPr/>
          </a:p>
        </p:txBody>
      </p:sp>
      <p:pic>
        <p:nvPicPr>
          <p:cNvPr id="201" name="Google Shape;201;p29"/>
          <p:cNvPicPr preferRelativeResize="0"/>
          <p:nvPr/>
        </p:nvPicPr>
        <p:blipFill rotWithShape="1">
          <a:blip r:embed="rId8">
            <a:alphaModFix/>
          </a:blip>
          <a:srcRect b="12434" l="0" r="0" t="0"/>
          <a:stretch/>
        </p:blipFill>
        <p:spPr>
          <a:xfrm>
            <a:off x="5079350" y="639475"/>
            <a:ext cx="3907600" cy="4504026"/>
          </a:xfrm>
          <a:prstGeom prst="rect">
            <a:avLst/>
          </a:prstGeom>
          <a:noFill/>
          <a:ln>
            <a:noFill/>
          </a:ln>
        </p:spPr>
      </p:pic>
      <p:sp>
        <p:nvSpPr>
          <p:cNvPr id="202" name="Google Shape;202;p29"/>
          <p:cNvSpPr txBox="1"/>
          <p:nvPr/>
        </p:nvSpPr>
        <p:spPr>
          <a:xfrm>
            <a:off x="1928850" y="0"/>
            <a:ext cx="52863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 sz="4600">
                <a:solidFill>
                  <a:schemeClr val="accent1"/>
                </a:solidFill>
                <a:latin typeface="Amatic SC"/>
                <a:ea typeface="Amatic SC"/>
                <a:cs typeface="Amatic SC"/>
                <a:sym typeface="Amatic SC"/>
              </a:rPr>
              <a:t>Этапы разработки</a:t>
            </a:r>
            <a:endParaRPr sz="4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50" y="526350"/>
            <a:ext cx="91440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ru" sz="5800"/>
              <a:t>Процесс создания продукта</a:t>
            </a:r>
            <a:endParaRPr sz="5800"/>
          </a:p>
        </p:txBody>
      </p:sp>
      <p:sp>
        <p:nvSpPr>
          <p:cNvPr id="208" name="Google Shape;208;p30"/>
          <p:cNvSpPr txBox="1"/>
          <p:nvPr>
            <p:ph idx="4294967295" type="body"/>
          </p:nvPr>
        </p:nvSpPr>
        <p:spPr>
          <a:xfrm>
            <a:off x="375225" y="983450"/>
            <a:ext cx="4916700" cy="14589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1600"/>
              </a:spcAft>
              <a:buNone/>
            </a:pPr>
            <a:r>
              <a:rPr b="1" lang="ru"/>
              <a:t>Идея:</a:t>
            </a:r>
            <a:r>
              <a:rPr lang="ru"/>
              <a:t> создать приложение-игру, в которой пользователю будет предложено угадать представленные модели нарисованных машин.</a:t>
            </a:r>
            <a:endParaRPr/>
          </a:p>
        </p:txBody>
      </p:sp>
      <p:sp>
        <p:nvSpPr>
          <p:cNvPr id="209" name="Google Shape;209;p30"/>
          <p:cNvSpPr txBox="1"/>
          <p:nvPr>
            <p:ph idx="4294967295" type="body"/>
          </p:nvPr>
        </p:nvSpPr>
        <p:spPr>
          <a:xfrm>
            <a:off x="2676300" y="3218350"/>
            <a:ext cx="6055500" cy="14589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1600"/>
              </a:spcAft>
              <a:buNone/>
            </a:pPr>
            <a:r>
              <a:rPr b="1" lang="ru"/>
              <a:t>Инструменты</a:t>
            </a:r>
            <a:r>
              <a:rPr b="1" lang="ru"/>
              <a:t>:</a:t>
            </a:r>
            <a:r>
              <a:rPr lang="ru"/>
              <a:t> тетрадь для прототипирования, Figma для дизайна, Adobe Photoshop для отрисовки элементов интерфейса, XCode для программирования.</a:t>
            </a:r>
            <a:endParaRPr/>
          </a:p>
        </p:txBody>
      </p:sp>
      <p:pic>
        <p:nvPicPr>
          <p:cNvPr id="210" name="Google Shape;210;p30"/>
          <p:cNvPicPr preferRelativeResize="0"/>
          <p:nvPr/>
        </p:nvPicPr>
        <p:blipFill>
          <a:blip r:embed="rId3">
            <a:alphaModFix/>
          </a:blip>
          <a:stretch>
            <a:fillRect/>
          </a:stretch>
        </p:blipFill>
        <p:spPr>
          <a:xfrm>
            <a:off x="5660313" y="3488804"/>
            <a:ext cx="1475214" cy="1375200"/>
          </a:xfrm>
          <a:prstGeom prst="rect">
            <a:avLst/>
          </a:prstGeom>
          <a:noFill/>
          <a:ln>
            <a:noFill/>
          </a:ln>
        </p:spPr>
      </p:pic>
      <p:pic>
        <p:nvPicPr>
          <p:cNvPr id="211" name="Google Shape;211;p30"/>
          <p:cNvPicPr preferRelativeResize="0"/>
          <p:nvPr/>
        </p:nvPicPr>
        <p:blipFill>
          <a:blip r:embed="rId4">
            <a:alphaModFix/>
          </a:blip>
          <a:stretch>
            <a:fillRect/>
          </a:stretch>
        </p:blipFill>
        <p:spPr>
          <a:xfrm>
            <a:off x="7158875" y="2931125"/>
            <a:ext cx="1572925" cy="1576149"/>
          </a:xfrm>
          <a:prstGeom prst="rect">
            <a:avLst/>
          </a:prstGeom>
          <a:noFill/>
          <a:ln>
            <a:noFill/>
          </a:ln>
        </p:spPr>
      </p:pic>
      <p:pic>
        <p:nvPicPr>
          <p:cNvPr id="212" name="Google Shape;212;p30"/>
          <p:cNvPicPr preferRelativeResize="0"/>
          <p:nvPr/>
        </p:nvPicPr>
        <p:blipFill>
          <a:blip r:embed="rId5">
            <a:alphaModFix/>
          </a:blip>
          <a:stretch>
            <a:fillRect/>
          </a:stretch>
        </p:blipFill>
        <p:spPr>
          <a:xfrm>
            <a:off x="4052988" y="2927200"/>
            <a:ext cx="1584000" cy="1584001"/>
          </a:xfrm>
          <a:prstGeom prst="rect">
            <a:avLst/>
          </a:prstGeom>
          <a:noFill/>
          <a:ln>
            <a:noFill/>
          </a:ln>
        </p:spPr>
      </p:pic>
      <p:pic>
        <p:nvPicPr>
          <p:cNvPr id="213" name="Google Shape;213;p30"/>
          <p:cNvPicPr preferRelativeResize="0"/>
          <p:nvPr/>
        </p:nvPicPr>
        <p:blipFill>
          <a:blip r:embed="rId6">
            <a:alphaModFix/>
          </a:blip>
          <a:stretch>
            <a:fillRect/>
          </a:stretch>
        </p:blipFill>
        <p:spPr>
          <a:xfrm>
            <a:off x="2746556" y="3544708"/>
            <a:ext cx="1240845" cy="1263388"/>
          </a:xfrm>
          <a:prstGeom prst="rect">
            <a:avLst/>
          </a:prstGeom>
          <a:noFill/>
          <a:ln>
            <a:noFill/>
          </a:ln>
        </p:spPr>
      </p:pic>
      <p:sp>
        <p:nvSpPr>
          <p:cNvPr id="214" name="Google Shape;214;p30"/>
          <p:cNvSpPr txBox="1"/>
          <p:nvPr>
            <p:ph type="title"/>
          </p:nvPr>
        </p:nvSpPr>
        <p:spPr>
          <a:xfrm>
            <a:off x="50" y="2317600"/>
            <a:ext cx="9144000" cy="52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ru" sz="5800"/>
              <a:t>Приступим!</a:t>
            </a:r>
            <a:endParaRPr sz="5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
                                        <p:tgtEl>
                                          <p:spTgt spid="207"/>
                                        </p:tgtEl>
                                      </p:cBhvr>
                                    </p:animEffect>
                                    <p:set>
                                      <p:cBhvr>
                                        <p:cTn dur="1" fill="hold">
                                          <p:stCondLst>
                                            <p:cond delay="300"/>
                                          </p:stCondLst>
                                        </p:cTn>
                                        <p:tgtEl>
                                          <p:spTgt spid="207"/>
                                        </p:tgtEl>
                                        <p:attrNameLst>
                                          <p:attrName>style.visibility</p:attrName>
                                        </p:attrNameLst>
                                      </p:cBhvr>
                                      <p:to>
                                        <p:strVal val="hidden"/>
                                      </p:to>
                                    </p:set>
                                  </p:childTnLst>
                                </p:cTn>
                              </p:par>
                              <p:par>
                                <p:cTn fill="hold" nodeType="withEffect" presetClass="entr" presetID="2" presetSubtype="8">
                                  <p:stCondLst>
                                    <p:cond delay="0"/>
                                  </p:stCondLst>
                                  <p:childTnLst>
                                    <p:set>
                                      <p:cBhvr>
                                        <p:cTn dur="1" fill="hold">
                                          <p:stCondLst>
                                            <p:cond delay="0"/>
                                          </p:stCondLst>
                                        </p:cTn>
                                        <p:tgtEl>
                                          <p:spTgt spid="208"/>
                                        </p:tgtEl>
                                        <p:attrNameLst>
                                          <p:attrName>style.visibility</p:attrName>
                                        </p:attrNameLst>
                                      </p:cBhvr>
                                      <p:to>
                                        <p:strVal val="visible"/>
                                      </p:to>
                                    </p:set>
                                    <p:anim calcmode="lin" valueType="num">
                                      <p:cBhvr additive="base">
                                        <p:cTn dur="600"/>
                                        <p:tgtEl>
                                          <p:spTgt spid="208"/>
                                        </p:tgtEl>
                                        <p:attrNameLst>
                                          <p:attrName>ppt_x</p:attrName>
                                        </p:attrNameLst>
                                      </p:cBhvr>
                                      <p:tavLst>
                                        <p:tav fmla="" tm="0">
                                          <p:val>
                                            <p:strVal val="#ppt_x-1"/>
                                          </p:val>
                                        </p:tav>
                                        <p:tav fmla="" tm="100000">
                                          <p:val>
                                            <p:strVal val="#ppt_x"/>
                                          </p:val>
                                        </p:tav>
                                      </p:tavLst>
                                    </p:anim>
                                  </p:childTnLst>
                                </p:cTn>
                              </p:par>
                            </p:childTnLst>
                          </p:cTn>
                        </p:par>
                        <p:par>
                          <p:cTn fill="hold">
                            <p:stCondLst>
                              <p:cond delay="600"/>
                            </p:stCondLst>
                            <p:childTnLst>
                              <p:par>
                                <p:cTn fill="hold" nodeType="afterEffect" presetClass="entr" presetID="2" presetSubtype="2">
                                  <p:stCondLst>
                                    <p:cond delay="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600"/>
                                        <p:tgtEl>
                                          <p:spTgt spid="2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4"/>
                                        </p:tgtEl>
                                        <p:attrNameLst>
                                          <p:attrName>style.visibility</p:attrName>
                                        </p:attrNameLst>
                                      </p:cBhvr>
                                      <p:to>
                                        <p:strVal val="visible"/>
                                      </p:to>
                                    </p:set>
                                    <p:anim calcmode="lin" valueType="num">
                                      <p:cBhvr additive="base">
                                        <p:cTn dur="300"/>
                                        <p:tgtEl>
                                          <p:spTgt spid="214"/>
                                        </p:tgtEl>
                                        <p:attrNameLst>
                                          <p:attrName>ppt_y</p:attrName>
                                        </p:attrNameLst>
                                      </p:cBhvr>
                                      <p:tavLst>
                                        <p:tav fmla="" tm="0">
                                          <p:val>
                                            <p:strVal val="#ppt_y+1"/>
                                          </p:val>
                                        </p:tav>
                                        <p:tav fmla="" tm="100000">
                                          <p:val>
                                            <p:strVal val="#ppt_y"/>
                                          </p:val>
                                        </p:tav>
                                      </p:tavLst>
                                    </p:anim>
                                  </p:childTnLst>
                                </p:cTn>
                              </p:par>
                              <p:par>
                                <p:cTn fill="hold" nodeType="withEffect" presetClass="exit" presetID="10" presetSubtype="0">
                                  <p:stCondLst>
                                    <p:cond delay="0"/>
                                  </p:stCondLst>
                                  <p:childTnLst>
                                    <p:animEffect filter="fade" transition="out">
                                      <p:cBhvr>
                                        <p:cTn dur="300"/>
                                        <p:tgtEl>
                                          <p:spTgt spid="209"/>
                                        </p:tgtEl>
                                      </p:cBhvr>
                                    </p:animEffect>
                                    <p:set>
                                      <p:cBhvr>
                                        <p:cTn dur="1" fill="hold">
                                          <p:stCondLst>
                                            <p:cond delay="300"/>
                                          </p:stCondLst>
                                        </p:cTn>
                                        <p:tgtEl>
                                          <p:spTgt spid="20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300"/>
                                        <p:tgtEl>
                                          <p:spTgt spid="210"/>
                                        </p:tgtEl>
                                      </p:cBhvr>
                                    </p:animEffect>
                                    <p:set>
                                      <p:cBhvr>
                                        <p:cTn dur="1" fill="hold">
                                          <p:stCondLst>
                                            <p:cond delay="300"/>
                                          </p:stCondLst>
                                        </p:cTn>
                                        <p:tgtEl>
                                          <p:spTgt spid="21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300"/>
                                        <p:tgtEl>
                                          <p:spTgt spid="211"/>
                                        </p:tgtEl>
                                      </p:cBhvr>
                                    </p:animEffect>
                                    <p:set>
                                      <p:cBhvr>
                                        <p:cTn dur="1" fill="hold">
                                          <p:stCondLst>
                                            <p:cond delay="300"/>
                                          </p:stCondLst>
                                        </p:cTn>
                                        <p:tgtEl>
                                          <p:spTgt spid="21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300"/>
                                        <p:tgtEl>
                                          <p:spTgt spid="212"/>
                                        </p:tgtEl>
                                      </p:cBhvr>
                                    </p:animEffect>
                                    <p:set>
                                      <p:cBhvr>
                                        <p:cTn dur="1" fill="hold">
                                          <p:stCondLst>
                                            <p:cond delay="300"/>
                                          </p:stCondLst>
                                        </p:cTn>
                                        <p:tgtEl>
                                          <p:spTgt spid="21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300"/>
                                        <p:tgtEl>
                                          <p:spTgt spid="213"/>
                                        </p:tgtEl>
                                      </p:cBhvr>
                                    </p:animEffect>
                                    <p:set>
                                      <p:cBhvr>
                                        <p:cTn dur="1" fill="hold">
                                          <p:stCondLst>
                                            <p:cond delay="300"/>
                                          </p:stCondLst>
                                        </p:cTn>
                                        <p:tgtEl>
                                          <p:spTgt spid="21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300"/>
                                        <p:tgtEl>
                                          <p:spTgt spid="208"/>
                                        </p:tgtEl>
                                      </p:cBhvr>
                                    </p:animEffect>
                                    <p:set>
                                      <p:cBhvr>
                                        <p:cTn dur="1" fill="hold">
                                          <p:stCondLst>
                                            <p:cond delay="300"/>
                                          </p:stCondLst>
                                        </p:cTn>
                                        <p:tgtEl>
                                          <p:spTgt spid="20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265500" y="231775"/>
            <a:ext cx="4045200" cy="316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ru" sz="4800"/>
              <a:t>Для начала я нарисовал mockup наброски будущего дизайна</a:t>
            </a:r>
            <a:endParaRPr b="0" sz="4800"/>
          </a:p>
        </p:txBody>
      </p:sp>
      <p:sp>
        <p:nvSpPr>
          <p:cNvPr id="220" name="Google Shape;220;p31"/>
          <p:cNvSpPr txBox="1"/>
          <p:nvPr>
            <p:ph idx="1" type="subTitle"/>
          </p:nvPr>
        </p:nvSpPr>
        <p:spPr>
          <a:xfrm>
            <a:off x="265500" y="3466773"/>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sz="1600"/>
              <a:t>Я нарисовал схему каждого экрана приложения, их логическую связь и продумал примерные функции.</a:t>
            </a:r>
            <a:endParaRPr sz="1600"/>
          </a:p>
        </p:txBody>
      </p:sp>
      <p:pic>
        <p:nvPicPr>
          <p:cNvPr id="221" name="Google Shape;221;p31"/>
          <p:cNvPicPr preferRelativeResize="0"/>
          <p:nvPr/>
        </p:nvPicPr>
        <p:blipFill rotWithShape="1">
          <a:blip r:embed="rId3">
            <a:alphaModFix/>
          </a:blip>
          <a:srcRect b="0" l="0" r="1574" t="0"/>
          <a:stretch/>
        </p:blipFill>
        <p:spPr>
          <a:xfrm>
            <a:off x="4269263" y="0"/>
            <a:ext cx="4874725"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Введение</a:t>
            </a:r>
            <a:endParaRPr/>
          </a:p>
        </p:txBody>
      </p:sp>
      <p:sp>
        <p:nvSpPr>
          <p:cNvPr id="63" name="Google Shape;63;p14"/>
          <p:cNvSpPr txBox="1"/>
          <p:nvPr>
            <p:ph idx="1" type="body"/>
          </p:nvPr>
        </p:nvSpPr>
        <p:spPr>
          <a:xfrm>
            <a:off x="235500" y="1228675"/>
            <a:ext cx="86523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a:t>В наши дни мобильные устройства являются неотъемлемой частью жизни любого человека. Мы уже не замечаем, как просто стало узнать температуру за окном, не вставая с дивана, заказать свежие овощи в несколько жестов, совершить банковский перевод без необходимости стоять в бесконечных очередях или заказать такси, не совершая при этом абсолютно никаких звонков. И все это доступно нам благодаря нашим мобильным устройствам, которые помогают упростить ежедневные задачи и выделить драгоценное время для чего-то действительно важного.</a:t>
            </a:r>
            <a:endParaRPr/>
          </a:p>
        </p:txBody>
      </p:sp>
      <p:pic>
        <p:nvPicPr>
          <p:cNvPr id="64" name="Google Shape;64;p14"/>
          <p:cNvPicPr preferRelativeResize="0"/>
          <p:nvPr/>
        </p:nvPicPr>
        <p:blipFill>
          <a:blip r:embed="rId3">
            <a:alphaModFix/>
          </a:blip>
          <a:stretch>
            <a:fillRect/>
          </a:stretch>
        </p:blipFill>
        <p:spPr>
          <a:xfrm rot="900008">
            <a:off x="-142627" y="-203786"/>
            <a:ext cx="1440000" cy="1440000"/>
          </a:xfrm>
          <a:prstGeom prst="rect">
            <a:avLst/>
          </a:prstGeom>
          <a:noFill/>
          <a:ln>
            <a:noFill/>
          </a:ln>
          <a:effectLst>
            <a:outerShdw blurRad="57150" rotWithShape="0" algn="bl" dir="5400000" dist="19050">
              <a:srgbClr val="000000">
                <a:alpha val="50000"/>
              </a:srgbClr>
            </a:outerShdw>
          </a:effectLst>
        </p:spPr>
      </p:pic>
      <p:pic>
        <p:nvPicPr>
          <p:cNvPr id="65" name="Google Shape;65;p14"/>
          <p:cNvPicPr preferRelativeResize="0"/>
          <p:nvPr/>
        </p:nvPicPr>
        <p:blipFill>
          <a:blip r:embed="rId4">
            <a:alphaModFix/>
          </a:blip>
          <a:stretch>
            <a:fillRect/>
          </a:stretch>
        </p:blipFill>
        <p:spPr>
          <a:xfrm rot="-1199998">
            <a:off x="6771282" y="-179487"/>
            <a:ext cx="1439999" cy="1439999"/>
          </a:xfrm>
          <a:prstGeom prst="rect">
            <a:avLst/>
          </a:prstGeom>
          <a:noFill/>
          <a:ln>
            <a:noFill/>
          </a:ln>
          <a:effectLst>
            <a:outerShdw blurRad="57150" rotWithShape="0" algn="bl" dir="5400000" dist="19050">
              <a:srgbClr val="000000">
                <a:alpha val="50000"/>
              </a:srgbClr>
            </a:outerShdw>
          </a:effectLst>
        </p:spPr>
      </p:pic>
      <p:pic>
        <p:nvPicPr>
          <p:cNvPr id="66" name="Google Shape;66;p14"/>
          <p:cNvPicPr preferRelativeResize="0"/>
          <p:nvPr/>
        </p:nvPicPr>
        <p:blipFill>
          <a:blip r:embed="rId5">
            <a:alphaModFix/>
          </a:blip>
          <a:stretch>
            <a:fillRect/>
          </a:stretch>
        </p:blipFill>
        <p:spPr>
          <a:xfrm rot="300000">
            <a:off x="-73807" y="3827136"/>
            <a:ext cx="1439999" cy="1439999"/>
          </a:xfrm>
          <a:prstGeom prst="rect">
            <a:avLst/>
          </a:prstGeom>
          <a:noFill/>
          <a:ln>
            <a:noFill/>
          </a:ln>
          <a:effectLst>
            <a:outerShdw blurRad="57150" rotWithShape="0" algn="bl" dir="5400000" dist="19050">
              <a:srgbClr val="000000">
                <a:alpha val="50000"/>
              </a:srgbClr>
            </a:outerShdw>
          </a:effectLst>
        </p:spPr>
      </p:pic>
      <p:pic>
        <p:nvPicPr>
          <p:cNvPr id="67" name="Google Shape;67;p14"/>
          <p:cNvPicPr preferRelativeResize="0"/>
          <p:nvPr/>
        </p:nvPicPr>
        <p:blipFill>
          <a:blip r:embed="rId6">
            <a:alphaModFix/>
          </a:blip>
          <a:stretch>
            <a:fillRect/>
          </a:stretch>
        </p:blipFill>
        <p:spPr>
          <a:xfrm rot="-180000">
            <a:off x="7788406" y="3827142"/>
            <a:ext cx="1440000" cy="1440000"/>
          </a:xfrm>
          <a:prstGeom prst="rect">
            <a:avLst/>
          </a:prstGeom>
          <a:noFill/>
          <a:ln>
            <a:noFill/>
          </a:ln>
          <a:effectLst>
            <a:outerShdw blurRad="57150" rotWithShape="0" algn="bl" dir="5400000" dist="19050">
              <a:srgbClr val="000000">
                <a:alpha val="50000"/>
              </a:srgbClr>
            </a:outerShdw>
          </a:effectLst>
        </p:spPr>
      </p:pic>
      <p:pic>
        <p:nvPicPr>
          <p:cNvPr id="68" name="Google Shape;68;p14"/>
          <p:cNvPicPr preferRelativeResize="0"/>
          <p:nvPr/>
        </p:nvPicPr>
        <p:blipFill>
          <a:blip r:embed="rId7">
            <a:alphaModFix/>
          </a:blip>
          <a:stretch>
            <a:fillRect/>
          </a:stretch>
        </p:blipFill>
        <p:spPr>
          <a:xfrm rot="600000">
            <a:off x="1234243" y="3805003"/>
            <a:ext cx="1439999" cy="1439999"/>
          </a:xfrm>
          <a:prstGeom prst="rect">
            <a:avLst/>
          </a:prstGeom>
          <a:noFill/>
          <a:ln>
            <a:noFill/>
          </a:ln>
          <a:effectLst>
            <a:outerShdw blurRad="57150" rotWithShape="0" algn="bl" dir="5400000" dist="19050">
              <a:srgbClr val="000000">
                <a:alpha val="50000"/>
              </a:srgbClr>
            </a:outerShdw>
          </a:effectLst>
        </p:spPr>
      </p:pic>
      <p:pic>
        <p:nvPicPr>
          <p:cNvPr id="69" name="Google Shape;69;p14"/>
          <p:cNvPicPr preferRelativeResize="0"/>
          <p:nvPr/>
        </p:nvPicPr>
        <p:blipFill>
          <a:blip r:embed="rId8">
            <a:alphaModFix/>
          </a:blip>
          <a:stretch>
            <a:fillRect/>
          </a:stretch>
        </p:blipFill>
        <p:spPr>
          <a:xfrm rot="-300000">
            <a:off x="6421072" y="3827145"/>
            <a:ext cx="1439999" cy="1439999"/>
          </a:xfrm>
          <a:prstGeom prst="rect">
            <a:avLst/>
          </a:prstGeom>
          <a:noFill/>
          <a:ln>
            <a:noFill/>
          </a:ln>
          <a:effectLst>
            <a:outerShdw blurRad="57150" rotWithShape="0" algn="bl" dir="5400000" dist="19050">
              <a:srgbClr val="000000">
                <a:alpha val="50000"/>
              </a:srgbClr>
            </a:outerShdw>
          </a:effectLst>
        </p:spPr>
      </p:pic>
      <p:pic>
        <p:nvPicPr>
          <p:cNvPr id="70" name="Google Shape;70;p14"/>
          <p:cNvPicPr preferRelativeResize="0"/>
          <p:nvPr/>
        </p:nvPicPr>
        <p:blipFill>
          <a:blip r:embed="rId9">
            <a:alphaModFix/>
          </a:blip>
          <a:stretch>
            <a:fillRect/>
          </a:stretch>
        </p:blipFill>
        <p:spPr>
          <a:xfrm rot="-1199998">
            <a:off x="8000757" y="2747481"/>
            <a:ext cx="1439999" cy="1439999"/>
          </a:xfrm>
          <a:prstGeom prst="rect">
            <a:avLst/>
          </a:prstGeom>
          <a:noFill/>
          <a:ln>
            <a:noFill/>
          </a:ln>
          <a:effectLst>
            <a:outerShdw blurRad="57150" rotWithShape="0" algn="bl" dir="5400000" dist="19050">
              <a:srgbClr val="000000">
                <a:alpha val="50000"/>
              </a:srgbClr>
            </a:outerShdw>
          </a:effectLst>
        </p:spPr>
      </p:pic>
      <p:pic>
        <p:nvPicPr>
          <p:cNvPr id="71" name="Google Shape;71;p14"/>
          <p:cNvPicPr preferRelativeResize="0"/>
          <p:nvPr/>
        </p:nvPicPr>
        <p:blipFill>
          <a:blip r:embed="rId10">
            <a:alphaModFix/>
          </a:blip>
          <a:stretch>
            <a:fillRect/>
          </a:stretch>
        </p:blipFill>
        <p:spPr>
          <a:xfrm rot="-180000">
            <a:off x="5044164" y="3797512"/>
            <a:ext cx="1440000" cy="1440000"/>
          </a:xfrm>
          <a:prstGeom prst="rect">
            <a:avLst/>
          </a:prstGeom>
          <a:noFill/>
          <a:ln>
            <a:noFill/>
          </a:ln>
          <a:effectLst>
            <a:outerShdw blurRad="57150" rotWithShape="0" algn="bl" dir="5400000" dist="19050">
              <a:srgbClr val="000000">
                <a:alpha val="50000"/>
              </a:srgbClr>
            </a:outerShdw>
          </a:effectLst>
        </p:spPr>
      </p:pic>
      <p:pic>
        <p:nvPicPr>
          <p:cNvPr id="72" name="Google Shape;72;p14"/>
          <p:cNvPicPr preferRelativeResize="0"/>
          <p:nvPr/>
        </p:nvPicPr>
        <p:blipFill>
          <a:blip r:embed="rId11">
            <a:alphaModFix/>
          </a:blip>
          <a:stretch>
            <a:fillRect/>
          </a:stretch>
        </p:blipFill>
        <p:spPr>
          <a:xfrm rot="-600006">
            <a:off x="7844367" y="-134692"/>
            <a:ext cx="1439999" cy="1439999"/>
          </a:xfrm>
          <a:prstGeom prst="rect">
            <a:avLst/>
          </a:prstGeom>
          <a:noFill/>
          <a:ln>
            <a:noFill/>
          </a:ln>
          <a:effectLst>
            <a:outerShdw blurRad="57150" rotWithShape="0" algn="bl" dir="5400000" dist="19050">
              <a:srgbClr val="000000">
                <a:alpha val="50000"/>
              </a:srgbClr>
            </a:outerShdw>
          </a:effectLst>
        </p:spPr>
      </p:pic>
      <p:pic>
        <p:nvPicPr>
          <p:cNvPr id="73" name="Google Shape;73;p14"/>
          <p:cNvPicPr preferRelativeResize="0"/>
          <p:nvPr/>
        </p:nvPicPr>
        <p:blipFill>
          <a:blip r:embed="rId12">
            <a:alphaModFix/>
          </a:blip>
          <a:stretch>
            <a:fillRect/>
          </a:stretch>
        </p:blipFill>
        <p:spPr>
          <a:xfrm rot="300000">
            <a:off x="2458988" y="3805017"/>
            <a:ext cx="1439999" cy="1439999"/>
          </a:xfrm>
          <a:prstGeom prst="rect">
            <a:avLst/>
          </a:prstGeom>
          <a:noFill/>
          <a:ln>
            <a:noFill/>
          </a:ln>
          <a:effectLst>
            <a:outerShdw blurRad="57150" rotWithShape="0" algn="bl" dir="5400000" dist="19050">
              <a:srgbClr val="000000">
                <a:alpha val="50000"/>
              </a:srgbClr>
            </a:outerShdw>
          </a:effectLst>
        </p:spPr>
      </p:pic>
      <p:pic>
        <p:nvPicPr>
          <p:cNvPr id="74" name="Google Shape;74;p14"/>
          <p:cNvPicPr preferRelativeResize="0"/>
          <p:nvPr/>
        </p:nvPicPr>
        <p:blipFill>
          <a:blip r:embed="rId13">
            <a:alphaModFix/>
          </a:blip>
          <a:stretch>
            <a:fillRect/>
          </a:stretch>
        </p:blipFill>
        <p:spPr>
          <a:xfrm rot="300006">
            <a:off x="-218818" y="1079309"/>
            <a:ext cx="1439999" cy="1439999"/>
          </a:xfrm>
          <a:prstGeom prst="rect">
            <a:avLst/>
          </a:prstGeom>
          <a:noFill/>
          <a:ln>
            <a:noFill/>
          </a:ln>
          <a:effectLst>
            <a:outerShdw blurRad="57150" rotWithShape="0" algn="bl" dir="5400000" dist="19050">
              <a:srgbClr val="000000">
                <a:alpha val="50000"/>
              </a:srgbClr>
            </a:outerShdw>
          </a:effectLst>
        </p:spPr>
      </p:pic>
      <p:pic>
        <p:nvPicPr>
          <p:cNvPr id="75" name="Google Shape;75;p14"/>
          <p:cNvPicPr preferRelativeResize="0"/>
          <p:nvPr/>
        </p:nvPicPr>
        <p:blipFill>
          <a:blip r:embed="rId14">
            <a:alphaModFix/>
          </a:blip>
          <a:stretch>
            <a:fillRect/>
          </a:stretch>
        </p:blipFill>
        <p:spPr>
          <a:xfrm rot="180001">
            <a:off x="3710105" y="3797499"/>
            <a:ext cx="1439997" cy="1439997"/>
          </a:xfrm>
          <a:prstGeom prst="rect">
            <a:avLst/>
          </a:prstGeom>
          <a:noFill/>
          <a:ln>
            <a:noFill/>
          </a:ln>
          <a:effectLst>
            <a:outerShdw blurRad="57150" rotWithShape="0" algn="bl" dir="5400000" dist="19050">
              <a:srgbClr val="000000">
                <a:alpha val="50000"/>
              </a:srgbClr>
            </a:outerShdw>
          </a:effectLst>
        </p:spPr>
      </p:pic>
      <p:pic>
        <p:nvPicPr>
          <p:cNvPr id="76" name="Google Shape;76;p14"/>
          <p:cNvPicPr preferRelativeResize="0"/>
          <p:nvPr/>
        </p:nvPicPr>
        <p:blipFill>
          <a:blip r:embed="rId15">
            <a:alphaModFix/>
          </a:blip>
          <a:stretch>
            <a:fillRect/>
          </a:stretch>
        </p:blipFill>
        <p:spPr>
          <a:xfrm rot="600006">
            <a:off x="1164785" y="-132949"/>
            <a:ext cx="1439999" cy="1439999"/>
          </a:xfrm>
          <a:prstGeom prst="rect">
            <a:avLst/>
          </a:prstGeom>
          <a:noFill/>
          <a:ln>
            <a:noFill/>
          </a:ln>
          <a:effectLst>
            <a:outerShdw blurRad="57150" rotWithShape="0" algn="bl" dir="5400000" dist="19050">
              <a:srgbClr val="000000">
                <a:alpha val="50000"/>
              </a:srgbClr>
            </a:outerShdw>
          </a:effectLst>
        </p:spPr>
      </p:pic>
      <p:pic>
        <p:nvPicPr>
          <p:cNvPr id="77" name="Google Shape;77;p14"/>
          <p:cNvPicPr preferRelativeResize="0"/>
          <p:nvPr/>
        </p:nvPicPr>
        <p:blipFill>
          <a:blip r:embed="rId16">
            <a:alphaModFix/>
          </a:blip>
          <a:stretch>
            <a:fillRect/>
          </a:stretch>
        </p:blipFill>
        <p:spPr>
          <a:xfrm rot="300000">
            <a:off x="-227486" y="2452698"/>
            <a:ext cx="1439999" cy="1439999"/>
          </a:xfrm>
          <a:prstGeom prst="rect">
            <a:avLst/>
          </a:prstGeom>
          <a:noFill/>
          <a:ln>
            <a:noFill/>
          </a:ln>
          <a:effectLst>
            <a:outerShdw blurRad="57150" rotWithShape="0" algn="bl" dir="5400000" dist="19050">
              <a:srgbClr val="000000">
                <a:alpha val="50000"/>
              </a:srgbClr>
            </a:outerShdw>
          </a:effectLst>
        </p:spPr>
      </p:pic>
      <p:pic>
        <p:nvPicPr>
          <p:cNvPr id="78" name="Google Shape;78;p14"/>
          <p:cNvPicPr preferRelativeResize="0"/>
          <p:nvPr/>
        </p:nvPicPr>
        <p:blipFill>
          <a:blip r:embed="rId17">
            <a:alphaModFix/>
          </a:blip>
          <a:stretch>
            <a:fillRect/>
          </a:stretch>
        </p:blipFill>
        <p:spPr>
          <a:xfrm rot="300000">
            <a:off x="922057" y="2528886"/>
            <a:ext cx="1439999" cy="1439999"/>
          </a:xfrm>
          <a:prstGeom prst="rect">
            <a:avLst/>
          </a:prstGeom>
          <a:noFill/>
          <a:ln>
            <a:noFill/>
          </a:ln>
          <a:effectLst>
            <a:outerShdw blurRad="57150" rotWithShape="0" algn="bl" dir="5400000" dist="19050">
              <a:srgbClr val="000000">
                <a:alpha val="50000"/>
              </a:srgbClr>
            </a:outerShdw>
          </a:effectLst>
        </p:spPr>
      </p:pic>
      <p:pic>
        <p:nvPicPr>
          <p:cNvPr id="79" name="Google Shape;79;p14"/>
          <p:cNvPicPr preferRelativeResize="0"/>
          <p:nvPr/>
        </p:nvPicPr>
        <p:blipFill>
          <a:blip r:embed="rId18">
            <a:alphaModFix/>
          </a:blip>
          <a:stretch>
            <a:fillRect/>
          </a:stretch>
        </p:blipFill>
        <p:spPr>
          <a:xfrm rot="600006">
            <a:off x="2441546" y="-59152"/>
            <a:ext cx="1439999" cy="1439999"/>
          </a:xfrm>
          <a:prstGeom prst="rect">
            <a:avLst/>
          </a:prstGeom>
          <a:noFill/>
          <a:ln>
            <a:noFill/>
          </a:ln>
          <a:effectLst>
            <a:outerShdw blurRad="57150" rotWithShape="0" algn="bl" dir="5400000" dist="19050">
              <a:srgbClr val="000000">
                <a:alpha val="50000"/>
              </a:srgbClr>
            </a:outerShdw>
          </a:effectLst>
        </p:spPr>
      </p:pic>
      <p:pic>
        <p:nvPicPr>
          <p:cNvPr id="80" name="Google Shape;80;p14"/>
          <p:cNvPicPr preferRelativeResize="0"/>
          <p:nvPr/>
        </p:nvPicPr>
        <p:blipFill>
          <a:blip r:embed="rId19">
            <a:alphaModFix/>
          </a:blip>
          <a:stretch>
            <a:fillRect/>
          </a:stretch>
        </p:blipFill>
        <p:spPr>
          <a:xfrm rot="-600006">
            <a:off x="5557411" y="-183805"/>
            <a:ext cx="1439999" cy="1439999"/>
          </a:xfrm>
          <a:prstGeom prst="rect">
            <a:avLst/>
          </a:prstGeom>
          <a:noFill/>
          <a:ln>
            <a:noFill/>
          </a:ln>
          <a:effectLst>
            <a:outerShdw blurRad="57150" rotWithShape="0" algn="bl" dir="5400000" dist="19050">
              <a:srgbClr val="000000">
                <a:alpha val="50000"/>
              </a:srgbClr>
            </a:outerShdw>
          </a:effectLst>
        </p:spPr>
      </p:pic>
      <p:pic>
        <p:nvPicPr>
          <p:cNvPr id="81" name="Google Shape;81;p14"/>
          <p:cNvPicPr preferRelativeResize="0"/>
          <p:nvPr/>
        </p:nvPicPr>
        <p:blipFill>
          <a:blip r:embed="rId20">
            <a:alphaModFix/>
          </a:blip>
          <a:stretch>
            <a:fillRect/>
          </a:stretch>
        </p:blipFill>
        <p:spPr>
          <a:xfrm rot="600006">
            <a:off x="3444983" y="-28714"/>
            <a:ext cx="1439999" cy="1439999"/>
          </a:xfrm>
          <a:prstGeom prst="rect">
            <a:avLst/>
          </a:prstGeom>
          <a:noFill/>
          <a:ln>
            <a:noFill/>
          </a:ln>
          <a:effectLst>
            <a:outerShdw blurRad="57150" rotWithShape="0" algn="bl" dir="5400000" dist="19050">
              <a:srgbClr val="000000">
                <a:alpha val="50000"/>
              </a:srgbClr>
            </a:outerShdw>
          </a:effectLst>
        </p:spPr>
      </p:pic>
      <p:pic>
        <p:nvPicPr>
          <p:cNvPr id="82" name="Google Shape;82;p14"/>
          <p:cNvPicPr preferRelativeResize="0"/>
          <p:nvPr/>
        </p:nvPicPr>
        <p:blipFill>
          <a:blip r:embed="rId21">
            <a:alphaModFix/>
          </a:blip>
          <a:stretch>
            <a:fillRect/>
          </a:stretch>
        </p:blipFill>
        <p:spPr>
          <a:xfrm rot="-300000">
            <a:off x="4281439" y="-58489"/>
            <a:ext cx="1439999" cy="1439999"/>
          </a:xfrm>
          <a:prstGeom prst="rect">
            <a:avLst/>
          </a:prstGeom>
          <a:noFill/>
          <a:ln>
            <a:noFill/>
          </a:ln>
          <a:effectLst>
            <a:outerShdw blurRad="57150" rotWithShape="0" algn="bl" dir="5400000" dist="19050">
              <a:srgbClr val="000000">
                <a:alpha val="50000"/>
              </a:srgbClr>
            </a:outerShdw>
          </a:effectLst>
        </p:spPr>
      </p:pic>
      <p:pic>
        <p:nvPicPr>
          <p:cNvPr id="83" name="Google Shape;83;p14"/>
          <p:cNvPicPr preferRelativeResize="0"/>
          <p:nvPr/>
        </p:nvPicPr>
        <p:blipFill>
          <a:blip r:embed="rId22">
            <a:alphaModFix/>
          </a:blip>
          <a:stretch>
            <a:fillRect/>
          </a:stretch>
        </p:blipFill>
        <p:spPr>
          <a:xfrm rot="-600006">
            <a:off x="8013048" y="1260795"/>
            <a:ext cx="1439999" cy="1439999"/>
          </a:xfrm>
          <a:prstGeom prst="rect">
            <a:avLst/>
          </a:prstGeom>
          <a:noFill/>
          <a:ln>
            <a:noFill/>
          </a:ln>
          <a:effectLst>
            <a:outerShdw blurRad="57150" rotWithShape="0" algn="bl" dir="5400000" dist="19050">
              <a:srgbClr val="000000">
                <a:alpha val="50000"/>
              </a:srgbClr>
            </a:outerShdw>
          </a:effectLst>
        </p:spPr>
      </p:pic>
      <p:pic>
        <p:nvPicPr>
          <p:cNvPr id="84" name="Google Shape;84;p14"/>
          <p:cNvPicPr preferRelativeResize="0"/>
          <p:nvPr/>
        </p:nvPicPr>
        <p:blipFill>
          <a:blip r:embed="rId23">
            <a:alphaModFix/>
          </a:blip>
          <a:stretch>
            <a:fillRect/>
          </a:stretch>
        </p:blipFill>
        <p:spPr>
          <a:xfrm rot="899996">
            <a:off x="922055" y="1184591"/>
            <a:ext cx="1439999" cy="1439999"/>
          </a:xfrm>
          <a:prstGeom prst="rect">
            <a:avLst/>
          </a:prstGeom>
          <a:noFill/>
          <a:ln>
            <a:noFill/>
          </a:ln>
          <a:effectLst>
            <a:outerShdw blurRad="57150" rotWithShape="0" algn="bl" dir="5400000" dist="19050">
              <a:srgbClr val="000000">
                <a:alpha val="50000"/>
              </a:srgbClr>
            </a:outerShdw>
          </a:effectLst>
        </p:spPr>
      </p:pic>
      <p:pic>
        <p:nvPicPr>
          <p:cNvPr id="85" name="Google Shape;85;p14"/>
          <p:cNvPicPr preferRelativeResize="0"/>
          <p:nvPr/>
        </p:nvPicPr>
        <p:blipFill>
          <a:blip r:embed="rId24">
            <a:alphaModFix/>
          </a:blip>
          <a:stretch>
            <a:fillRect/>
          </a:stretch>
        </p:blipFill>
        <p:spPr>
          <a:xfrm rot="-1199999">
            <a:off x="6929782" y="1184585"/>
            <a:ext cx="1439999" cy="1439999"/>
          </a:xfrm>
          <a:prstGeom prst="rect">
            <a:avLst/>
          </a:prstGeom>
          <a:noFill/>
          <a:ln>
            <a:noFill/>
          </a:ln>
          <a:effectLst>
            <a:outerShdw blurRad="57150" rotWithShape="0" algn="bl" dir="5400000" dist="19050">
              <a:srgbClr val="000000">
                <a:alpha val="50000"/>
              </a:srgbClr>
            </a:outerShdw>
          </a:effectLst>
        </p:spPr>
      </p:pic>
      <p:pic>
        <p:nvPicPr>
          <p:cNvPr id="86" name="Google Shape;86;p14"/>
          <p:cNvPicPr preferRelativeResize="0"/>
          <p:nvPr/>
        </p:nvPicPr>
        <p:blipFill>
          <a:blip r:embed="rId25">
            <a:alphaModFix/>
          </a:blip>
          <a:stretch>
            <a:fillRect/>
          </a:stretch>
        </p:blipFill>
        <p:spPr>
          <a:xfrm rot="-900002">
            <a:off x="7215294" y="2452688"/>
            <a:ext cx="1440000" cy="1440000"/>
          </a:xfrm>
          <a:prstGeom prst="rect">
            <a:avLst/>
          </a:prstGeom>
          <a:noFill/>
          <a:ln>
            <a:noFill/>
          </a:ln>
          <a:effectLst>
            <a:outerShdw blurRad="57150" rotWithShape="0" algn="bl" dir="5400000" dist="19050">
              <a:srgbClr val="000000">
                <a:alpha val="50000"/>
              </a:srgbClr>
            </a:outerShdw>
          </a:effectLst>
        </p:spPr>
      </p:pic>
      <p:pic>
        <p:nvPicPr>
          <p:cNvPr id="87" name="Google Shape;87;p14"/>
          <p:cNvPicPr preferRelativeResize="0"/>
          <p:nvPr/>
        </p:nvPicPr>
        <p:blipFill>
          <a:blip r:embed="rId26">
            <a:alphaModFix/>
          </a:blip>
          <a:stretch>
            <a:fillRect/>
          </a:stretch>
        </p:blipFill>
        <p:spPr>
          <a:xfrm rot="-300000">
            <a:off x="5896027" y="2528899"/>
            <a:ext cx="1439999" cy="1439999"/>
          </a:xfrm>
          <a:prstGeom prst="rect">
            <a:avLst/>
          </a:prstGeom>
          <a:noFill/>
          <a:ln>
            <a:noFill/>
          </a:ln>
          <a:effectLst>
            <a:outerShdw blurRad="57150" rotWithShape="0" algn="bl" dir="5400000" dist="19050">
              <a:srgbClr val="000000">
                <a:alpha val="50000"/>
              </a:srgbClr>
            </a:outerShdw>
          </a:effectLst>
        </p:spPr>
      </p:pic>
      <p:pic>
        <p:nvPicPr>
          <p:cNvPr id="88" name="Google Shape;88;p14"/>
          <p:cNvPicPr preferRelativeResize="0"/>
          <p:nvPr/>
        </p:nvPicPr>
        <p:blipFill>
          <a:blip r:embed="rId27">
            <a:alphaModFix/>
          </a:blip>
          <a:stretch>
            <a:fillRect/>
          </a:stretch>
        </p:blipFill>
        <p:spPr>
          <a:xfrm rot="600000">
            <a:off x="2252504" y="2582953"/>
            <a:ext cx="1439999" cy="1439999"/>
          </a:xfrm>
          <a:prstGeom prst="rect">
            <a:avLst/>
          </a:prstGeom>
          <a:noFill/>
          <a:ln>
            <a:noFill/>
          </a:ln>
          <a:effectLst>
            <a:outerShdw blurRad="57150" rotWithShape="0" algn="bl" dir="5400000" dist="19050">
              <a:srgbClr val="000000">
                <a:alpha val="50000"/>
              </a:srgbClr>
            </a:outerShdw>
          </a:effectLst>
        </p:spPr>
      </p:pic>
      <p:pic>
        <p:nvPicPr>
          <p:cNvPr id="89" name="Google Shape;89;p14"/>
          <p:cNvPicPr preferRelativeResize="0"/>
          <p:nvPr/>
        </p:nvPicPr>
        <p:blipFill>
          <a:blip r:embed="rId28">
            <a:alphaModFix/>
          </a:blip>
          <a:stretch>
            <a:fillRect/>
          </a:stretch>
        </p:blipFill>
        <p:spPr>
          <a:xfrm rot="600006">
            <a:off x="2185545" y="1342761"/>
            <a:ext cx="1439999" cy="1439999"/>
          </a:xfrm>
          <a:prstGeom prst="rect">
            <a:avLst/>
          </a:prstGeom>
          <a:noFill/>
          <a:ln>
            <a:noFill/>
          </a:ln>
          <a:effectLst>
            <a:outerShdw blurRad="57150" rotWithShape="0" algn="bl" dir="5400000" dist="19050">
              <a:srgbClr val="000000">
                <a:alpha val="50000"/>
              </a:srgbClr>
            </a:outerShdw>
          </a:effectLst>
        </p:spPr>
      </p:pic>
      <p:pic>
        <p:nvPicPr>
          <p:cNvPr id="90" name="Google Shape;90;p14"/>
          <p:cNvPicPr preferRelativeResize="0"/>
          <p:nvPr/>
        </p:nvPicPr>
        <p:blipFill>
          <a:blip r:embed="rId29">
            <a:alphaModFix/>
          </a:blip>
          <a:stretch>
            <a:fillRect/>
          </a:stretch>
        </p:blipFill>
        <p:spPr>
          <a:xfrm rot="-599999">
            <a:off x="5827212" y="1155513"/>
            <a:ext cx="1440002" cy="1440002"/>
          </a:xfrm>
          <a:prstGeom prst="rect">
            <a:avLst/>
          </a:prstGeom>
          <a:noFill/>
          <a:ln>
            <a:noFill/>
          </a:ln>
          <a:effectLst>
            <a:outerShdw blurRad="57150" rotWithShape="0" algn="bl" dir="5400000" dist="19050">
              <a:srgbClr val="000000">
                <a:alpha val="50000"/>
              </a:srgbClr>
            </a:outerShdw>
          </a:effectLst>
        </p:spPr>
      </p:pic>
      <p:pic>
        <p:nvPicPr>
          <p:cNvPr id="91" name="Google Shape;91;p14"/>
          <p:cNvPicPr preferRelativeResize="0"/>
          <p:nvPr/>
        </p:nvPicPr>
        <p:blipFill>
          <a:blip r:embed="rId30">
            <a:alphaModFix/>
          </a:blip>
          <a:stretch>
            <a:fillRect/>
          </a:stretch>
        </p:blipFill>
        <p:spPr>
          <a:xfrm rot="900002">
            <a:off x="3280373" y="2582970"/>
            <a:ext cx="1440000" cy="1440000"/>
          </a:xfrm>
          <a:prstGeom prst="rect">
            <a:avLst/>
          </a:prstGeom>
          <a:noFill/>
          <a:ln>
            <a:noFill/>
          </a:ln>
          <a:effectLst>
            <a:outerShdw blurRad="57150" rotWithShape="0" algn="bl" dir="5400000" dist="19050">
              <a:srgbClr val="000000">
                <a:alpha val="50000"/>
              </a:srgbClr>
            </a:outerShdw>
          </a:effectLst>
        </p:spPr>
      </p:pic>
      <p:pic>
        <p:nvPicPr>
          <p:cNvPr id="92" name="Google Shape;92;p14"/>
          <p:cNvPicPr preferRelativeResize="0"/>
          <p:nvPr/>
        </p:nvPicPr>
        <p:blipFill>
          <a:blip r:embed="rId31">
            <a:alphaModFix/>
          </a:blip>
          <a:stretch>
            <a:fillRect/>
          </a:stretch>
        </p:blipFill>
        <p:spPr>
          <a:xfrm rot="899996">
            <a:off x="3441263" y="1231710"/>
            <a:ext cx="1439999" cy="1439999"/>
          </a:xfrm>
          <a:prstGeom prst="rect">
            <a:avLst/>
          </a:prstGeom>
          <a:noFill/>
          <a:ln>
            <a:noFill/>
          </a:ln>
          <a:effectLst>
            <a:outerShdw blurRad="57150" rotWithShape="0" algn="bl" dir="5400000" dist="19050">
              <a:srgbClr val="000000">
                <a:alpha val="50000"/>
              </a:srgbClr>
            </a:outerShdw>
          </a:effectLst>
        </p:spPr>
      </p:pic>
      <p:pic>
        <p:nvPicPr>
          <p:cNvPr id="93" name="Google Shape;93;p14"/>
          <p:cNvPicPr preferRelativeResize="0"/>
          <p:nvPr/>
        </p:nvPicPr>
        <p:blipFill>
          <a:blip r:embed="rId32">
            <a:alphaModFix/>
          </a:blip>
          <a:stretch>
            <a:fillRect/>
          </a:stretch>
        </p:blipFill>
        <p:spPr>
          <a:xfrm rot="-300000">
            <a:off x="4596612" y="2506338"/>
            <a:ext cx="1439999" cy="1439999"/>
          </a:xfrm>
          <a:prstGeom prst="rect">
            <a:avLst/>
          </a:prstGeom>
          <a:noFill/>
          <a:ln>
            <a:noFill/>
          </a:ln>
          <a:effectLst>
            <a:outerShdw blurRad="57150" rotWithShape="0" algn="bl" dir="5400000" dist="19050">
              <a:srgbClr val="000000">
                <a:alpha val="50000"/>
              </a:srgbClr>
            </a:outerShdw>
          </a:effectLst>
        </p:spPr>
      </p:pic>
      <p:pic>
        <p:nvPicPr>
          <p:cNvPr id="94" name="Google Shape;94;p14"/>
          <p:cNvPicPr preferRelativeResize="0"/>
          <p:nvPr/>
        </p:nvPicPr>
        <p:blipFill>
          <a:blip r:embed="rId33">
            <a:alphaModFix/>
          </a:blip>
          <a:stretch>
            <a:fillRect/>
          </a:stretch>
        </p:blipFill>
        <p:spPr>
          <a:xfrm rot="-600000">
            <a:off x="4641281" y="1266553"/>
            <a:ext cx="1439999" cy="1439999"/>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2"/>
          <p:cNvPicPr preferRelativeResize="0"/>
          <p:nvPr/>
        </p:nvPicPr>
        <p:blipFill rotWithShape="1">
          <a:blip r:embed="rId3">
            <a:alphaModFix/>
          </a:blip>
          <a:srcRect b="465" l="500" r="13233" t="455"/>
          <a:stretch/>
        </p:blipFill>
        <p:spPr>
          <a:xfrm>
            <a:off x="0" y="0"/>
            <a:ext cx="9143997" cy="5143499"/>
          </a:xfrm>
          <a:prstGeom prst="rect">
            <a:avLst/>
          </a:prstGeom>
          <a:noFill/>
          <a:ln>
            <a:noFill/>
          </a:ln>
        </p:spPr>
      </p:pic>
      <p:sp>
        <p:nvSpPr>
          <p:cNvPr id="227" name="Google Shape;227;p32"/>
          <p:cNvSpPr txBox="1"/>
          <p:nvPr>
            <p:ph idx="1" type="body"/>
          </p:nvPr>
        </p:nvSpPr>
        <p:spPr>
          <a:xfrm>
            <a:off x="265500" y="314850"/>
            <a:ext cx="6223800" cy="1391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ru" sz="2400">
                <a:solidFill>
                  <a:srgbClr val="000000"/>
                </a:solidFill>
                <a:latin typeface="Amatic SC"/>
                <a:ea typeface="Amatic SC"/>
                <a:cs typeface="Amatic SC"/>
                <a:sym typeface="Amatic SC"/>
              </a:rPr>
              <a:t>Затем я подготовил будущие картинки, используемые в дизайне: список моделей и задний фон; нарисовал логотип и иконки навигации.</a:t>
            </a:r>
            <a:endParaRPr b="1" sz="2400">
              <a:solidFill>
                <a:srgbClr val="000000"/>
              </a:solidFill>
              <a:latin typeface="Amatic SC"/>
              <a:ea typeface="Amatic SC"/>
              <a:cs typeface="Amatic SC"/>
              <a:sym typeface="Amatic SC"/>
            </a:endParaRPr>
          </a:p>
        </p:txBody>
      </p:sp>
      <p:sp>
        <p:nvSpPr>
          <p:cNvPr id="228" name="Google Shape;228;p32"/>
          <p:cNvSpPr/>
          <p:nvPr/>
        </p:nvSpPr>
        <p:spPr>
          <a:xfrm>
            <a:off x="0" y="0"/>
            <a:ext cx="265500" cy="95400"/>
          </a:xfrm>
          <a:prstGeom prst="rect">
            <a:avLst/>
          </a:prstGeom>
          <a:solidFill>
            <a:srgbClr val="1E35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33"/>
          <p:cNvPicPr preferRelativeResize="0"/>
          <p:nvPr/>
        </p:nvPicPr>
        <p:blipFill rotWithShape="1">
          <a:blip r:embed="rId3">
            <a:alphaModFix/>
          </a:blip>
          <a:srcRect b="1326" l="0" r="0" t="3216"/>
          <a:stretch/>
        </p:blipFill>
        <p:spPr>
          <a:xfrm>
            <a:off x="0" y="-76200"/>
            <a:ext cx="9270400" cy="5219699"/>
          </a:xfrm>
          <a:prstGeom prst="rect">
            <a:avLst/>
          </a:prstGeom>
          <a:noFill/>
          <a:ln>
            <a:noFill/>
          </a:ln>
        </p:spPr>
      </p:pic>
      <p:sp>
        <p:nvSpPr>
          <p:cNvPr id="234" name="Google Shape;234;p33"/>
          <p:cNvSpPr txBox="1"/>
          <p:nvPr>
            <p:ph idx="1" type="body"/>
          </p:nvPr>
        </p:nvSpPr>
        <p:spPr>
          <a:xfrm>
            <a:off x="372225" y="4337350"/>
            <a:ext cx="4522800" cy="700800"/>
          </a:xfrm>
          <a:prstGeom prst="rect">
            <a:avLst/>
          </a:prstGeom>
          <a:solidFill>
            <a:schemeClr val="lt1"/>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ru" sz="2200"/>
              <a:t>Далее я перенес макет интерфейса в Figma и выбрал цветовое решение для приложения</a:t>
            </a:r>
            <a:endParaRPr sz="2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4"/>
          <p:cNvSpPr txBox="1"/>
          <p:nvPr/>
        </p:nvSpPr>
        <p:spPr>
          <a:xfrm>
            <a:off x="239850" y="811175"/>
            <a:ext cx="4445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2800">
                <a:latin typeface="Amatic SC"/>
                <a:ea typeface="Amatic SC"/>
                <a:cs typeface="Amatic SC"/>
                <a:sym typeface="Amatic SC"/>
              </a:rPr>
              <a:t>Завершил дизайн, используя основным направлением глассморфизм*</a:t>
            </a:r>
            <a:endParaRPr b="1" sz="2800">
              <a:latin typeface="Amatic SC"/>
              <a:ea typeface="Amatic SC"/>
              <a:cs typeface="Amatic SC"/>
              <a:sym typeface="Amatic SC"/>
            </a:endParaRPr>
          </a:p>
        </p:txBody>
      </p:sp>
      <p:sp>
        <p:nvSpPr>
          <p:cNvPr id="240" name="Google Shape;240;p34"/>
          <p:cNvSpPr txBox="1"/>
          <p:nvPr/>
        </p:nvSpPr>
        <p:spPr>
          <a:xfrm>
            <a:off x="239850" y="4614150"/>
            <a:ext cx="165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a:latin typeface="Amatic SC"/>
                <a:ea typeface="Amatic SC"/>
                <a:cs typeface="Amatic SC"/>
                <a:sym typeface="Amatic SC"/>
              </a:rPr>
              <a:t>*эффект “матового стекла”</a:t>
            </a:r>
            <a:endParaRPr/>
          </a:p>
        </p:txBody>
      </p:sp>
      <p:pic>
        <p:nvPicPr>
          <p:cNvPr id="241" name="Google Shape;241;p34"/>
          <p:cNvPicPr preferRelativeResize="0"/>
          <p:nvPr/>
        </p:nvPicPr>
        <p:blipFill>
          <a:blip r:embed="rId3">
            <a:alphaModFix/>
          </a:blip>
          <a:stretch>
            <a:fillRect/>
          </a:stretch>
        </p:blipFill>
        <p:spPr>
          <a:xfrm>
            <a:off x="4763395" y="140400"/>
            <a:ext cx="2599783" cy="4996799"/>
          </a:xfrm>
          <a:prstGeom prst="rect">
            <a:avLst/>
          </a:prstGeom>
          <a:noFill/>
          <a:ln>
            <a:noFill/>
          </a:ln>
        </p:spPr>
      </p:pic>
      <p:pic>
        <p:nvPicPr>
          <p:cNvPr id="242" name="Google Shape;242;p34"/>
          <p:cNvPicPr preferRelativeResize="0"/>
          <p:nvPr/>
        </p:nvPicPr>
        <p:blipFill>
          <a:blip r:embed="rId4">
            <a:alphaModFix/>
          </a:blip>
          <a:stretch>
            <a:fillRect/>
          </a:stretch>
        </p:blipFill>
        <p:spPr>
          <a:xfrm>
            <a:off x="6449230" y="13"/>
            <a:ext cx="2694770" cy="51434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5"/>
          <p:cNvPicPr preferRelativeResize="0"/>
          <p:nvPr/>
        </p:nvPicPr>
        <p:blipFill rotWithShape="1">
          <a:blip r:embed="rId3">
            <a:alphaModFix/>
          </a:blip>
          <a:srcRect b="2532" l="0" r="0" t="2608"/>
          <a:stretch/>
        </p:blipFill>
        <p:spPr>
          <a:xfrm>
            <a:off x="0" y="0"/>
            <a:ext cx="9144000" cy="5143500"/>
          </a:xfrm>
          <a:prstGeom prst="rect">
            <a:avLst/>
          </a:prstGeom>
          <a:noFill/>
          <a:ln>
            <a:noFill/>
          </a:ln>
        </p:spPr>
      </p:pic>
      <p:sp>
        <p:nvSpPr>
          <p:cNvPr id="248" name="Google Shape;248;p35"/>
          <p:cNvSpPr txBox="1"/>
          <p:nvPr>
            <p:ph idx="1" type="body"/>
          </p:nvPr>
        </p:nvSpPr>
        <p:spPr>
          <a:xfrm>
            <a:off x="265500" y="314850"/>
            <a:ext cx="5682000" cy="1634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ru" sz="2200">
                <a:solidFill>
                  <a:srgbClr val="000000"/>
                </a:solidFill>
                <a:latin typeface="Amatic SC"/>
                <a:ea typeface="Amatic SC"/>
                <a:cs typeface="Amatic SC"/>
                <a:sym typeface="Amatic SC"/>
              </a:rPr>
              <a:t>Затем я приступил к внутренней части приложения: перенес frontend часть в код, сделал необходимые анимации и переходы между экранами, создал структуры и классы для особых объектов, продумал и реализовал глобальную логику.</a:t>
            </a:r>
            <a:endParaRPr b="1" sz="2200">
              <a:solidFill>
                <a:srgbClr val="000000"/>
              </a:solidFill>
              <a:latin typeface="Amatic SC"/>
              <a:ea typeface="Amatic SC"/>
              <a:cs typeface="Amatic SC"/>
              <a:sym typeface="Amatic S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6"/>
          <p:cNvSpPr txBox="1"/>
          <p:nvPr>
            <p:ph type="title"/>
          </p:nvPr>
        </p:nvSpPr>
        <p:spPr>
          <a:xfrm>
            <a:off x="285300" y="1661850"/>
            <a:ext cx="3974700" cy="181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3300"/>
              <a:t>Оптимизировал код, провел тесты производительности и исправил ошибки.</a:t>
            </a:r>
            <a:endParaRPr b="0" sz="2900"/>
          </a:p>
        </p:txBody>
      </p:sp>
      <p:sp>
        <p:nvSpPr>
          <p:cNvPr id="254" name="Google Shape;254;p36"/>
          <p:cNvSpPr/>
          <p:nvPr/>
        </p:nvSpPr>
        <p:spPr>
          <a:xfrm>
            <a:off x="457200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5" name="Google Shape;255;p36"/>
          <p:cNvPicPr preferRelativeResize="0"/>
          <p:nvPr/>
        </p:nvPicPr>
        <p:blipFill rotWithShape="1">
          <a:blip r:embed="rId3">
            <a:alphaModFix/>
          </a:blip>
          <a:srcRect b="16932" l="6134" r="6230" t="6031"/>
          <a:stretch/>
        </p:blipFill>
        <p:spPr>
          <a:xfrm>
            <a:off x="5201249" y="509875"/>
            <a:ext cx="3313499" cy="2061886"/>
          </a:xfrm>
          <a:prstGeom prst="rect">
            <a:avLst/>
          </a:prstGeom>
          <a:noFill/>
          <a:ln cap="flat" cmpd="sng" w="38100">
            <a:solidFill>
              <a:schemeClr val="lt1"/>
            </a:solidFill>
            <a:prstDash val="solid"/>
            <a:round/>
            <a:headEnd len="sm" w="sm" type="none"/>
            <a:tailEnd len="sm" w="sm" type="none"/>
          </a:ln>
        </p:spPr>
      </p:pic>
      <p:pic>
        <p:nvPicPr>
          <p:cNvPr id="256" name="Google Shape;256;p36"/>
          <p:cNvPicPr preferRelativeResize="0"/>
          <p:nvPr/>
        </p:nvPicPr>
        <p:blipFill rotWithShape="1">
          <a:blip r:embed="rId4">
            <a:alphaModFix/>
          </a:blip>
          <a:srcRect b="0" l="15188" r="13065" t="0"/>
          <a:stretch/>
        </p:blipFill>
        <p:spPr>
          <a:xfrm>
            <a:off x="5312162" y="2968375"/>
            <a:ext cx="3091675" cy="1697975"/>
          </a:xfrm>
          <a:prstGeom prst="rect">
            <a:avLst/>
          </a:prstGeom>
          <a:noFill/>
          <a:ln cap="flat" cmpd="sng" w="38100">
            <a:solidFill>
              <a:schemeClr val="lt1"/>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txBox="1"/>
          <p:nvPr>
            <p:ph type="title"/>
          </p:nvPr>
        </p:nvSpPr>
        <p:spPr>
          <a:xfrm>
            <a:off x="50" y="526350"/>
            <a:ext cx="91440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ru" sz="4000"/>
              <a:t>Успешно протестировал приложение на всех устройствах</a:t>
            </a:r>
            <a:endParaRPr sz="4000"/>
          </a:p>
        </p:txBody>
      </p:sp>
      <p:pic>
        <p:nvPicPr>
          <p:cNvPr id="262" name="Google Shape;262;p37"/>
          <p:cNvPicPr preferRelativeResize="0"/>
          <p:nvPr/>
        </p:nvPicPr>
        <p:blipFill>
          <a:blip r:embed="rId3">
            <a:alphaModFix/>
          </a:blip>
          <a:stretch>
            <a:fillRect/>
          </a:stretch>
        </p:blipFill>
        <p:spPr>
          <a:xfrm rot="300002">
            <a:off x="54074" y="1"/>
            <a:ext cx="2107019" cy="3915778"/>
          </a:xfrm>
          <a:prstGeom prst="rect">
            <a:avLst/>
          </a:prstGeom>
          <a:noFill/>
          <a:ln>
            <a:noFill/>
          </a:ln>
        </p:spPr>
      </p:pic>
      <p:pic>
        <p:nvPicPr>
          <p:cNvPr id="263" name="Google Shape;263;p37"/>
          <p:cNvPicPr preferRelativeResize="0"/>
          <p:nvPr/>
        </p:nvPicPr>
        <p:blipFill>
          <a:blip r:embed="rId4">
            <a:alphaModFix/>
          </a:blip>
          <a:stretch>
            <a:fillRect/>
          </a:stretch>
        </p:blipFill>
        <p:spPr>
          <a:xfrm rot="-300001">
            <a:off x="7126875" y="1439688"/>
            <a:ext cx="2007275" cy="3802897"/>
          </a:xfrm>
          <a:prstGeom prst="rect">
            <a:avLst/>
          </a:prstGeom>
          <a:noFill/>
          <a:ln>
            <a:noFill/>
          </a:ln>
        </p:spPr>
      </p:pic>
      <p:pic>
        <p:nvPicPr>
          <p:cNvPr id="264" name="Google Shape;264;p37"/>
          <p:cNvPicPr preferRelativeResize="0"/>
          <p:nvPr/>
        </p:nvPicPr>
        <p:blipFill>
          <a:blip r:embed="rId5">
            <a:alphaModFix/>
          </a:blip>
          <a:stretch>
            <a:fillRect/>
          </a:stretch>
        </p:blipFill>
        <p:spPr>
          <a:xfrm rot="179996">
            <a:off x="1005511" y="1112848"/>
            <a:ext cx="2173827" cy="4126026"/>
          </a:xfrm>
          <a:prstGeom prst="rect">
            <a:avLst/>
          </a:prstGeom>
          <a:noFill/>
          <a:ln>
            <a:noFill/>
          </a:ln>
        </p:spPr>
      </p:pic>
      <p:pic>
        <p:nvPicPr>
          <p:cNvPr id="265" name="Google Shape;265;p37"/>
          <p:cNvPicPr preferRelativeResize="0"/>
          <p:nvPr/>
        </p:nvPicPr>
        <p:blipFill>
          <a:blip r:embed="rId6">
            <a:alphaModFix/>
          </a:blip>
          <a:stretch>
            <a:fillRect/>
          </a:stretch>
        </p:blipFill>
        <p:spPr>
          <a:xfrm rot="-300000">
            <a:off x="5197887" y="256603"/>
            <a:ext cx="3292829" cy="4752446"/>
          </a:xfrm>
          <a:prstGeom prst="rect">
            <a:avLst/>
          </a:prstGeom>
          <a:noFill/>
          <a:ln>
            <a:noFill/>
          </a:ln>
        </p:spPr>
      </p:pic>
      <p:pic>
        <p:nvPicPr>
          <p:cNvPr id="266" name="Google Shape;266;p37"/>
          <p:cNvPicPr preferRelativeResize="0"/>
          <p:nvPr/>
        </p:nvPicPr>
        <p:blipFill>
          <a:blip r:embed="rId7">
            <a:alphaModFix/>
          </a:blip>
          <a:stretch>
            <a:fillRect/>
          </a:stretch>
        </p:blipFill>
        <p:spPr>
          <a:xfrm rot="179999">
            <a:off x="2472001" y="152401"/>
            <a:ext cx="3895297" cy="5143500"/>
          </a:xfrm>
          <a:prstGeom prst="rect">
            <a:avLst/>
          </a:prstGeom>
          <a:noFill/>
          <a:ln>
            <a:noFill/>
          </a:ln>
        </p:spPr>
      </p:pic>
      <p:pic>
        <p:nvPicPr>
          <p:cNvPr id="267" name="Google Shape;267;p37"/>
          <p:cNvPicPr preferRelativeResize="0"/>
          <p:nvPr/>
        </p:nvPicPr>
        <p:blipFill>
          <a:blip r:embed="rId8">
            <a:alphaModFix/>
          </a:blip>
          <a:stretch>
            <a:fillRect/>
          </a:stretch>
        </p:blipFill>
        <p:spPr>
          <a:xfrm rot="600000">
            <a:off x="3429786" y="782874"/>
            <a:ext cx="1979727" cy="3699903"/>
          </a:xfrm>
          <a:prstGeom prst="rect">
            <a:avLst/>
          </a:prstGeom>
          <a:noFill/>
          <a:ln>
            <a:noFill/>
          </a:ln>
        </p:spPr>
      </p:pic>
      <p:grpSp>
        <p:nvGrpSpPr>
          <p:cNvPr id="268" name="Google Shape;268;p37"/>
          <p:cNvGrpSpPr/>
          <p:nvPr/>
        </p:nvGrpSpPr>
        <p:grpSpPr>
          <a:xfrm>
            <a:off x="50" y="0"/>
            <a:ext cx="9144000" cy="5143500"/>
            <a:chOff x="50" y="0"/>
            <a:chExt cx="9144000" cy="5143500"/>
          </a:xfrm>
        </p:grpSpPr>
        <p:sp>
          <p:nvSpPr>
            <p:cNvPr id="269" name="Google Shape;269;p37"/>
            <p:cNvSpPr/>
            <p:nvPr/>
          </p:nvSpPr>
          <p:spPr>
            <a:xfrm>
              <a:off x="50" y="0"/>
              <a:ext cx="9144000" cy="5143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7"/>
            <p:cNvSpPr txBox="1"/>
            <p:nvPr/>
          </p:nvSpPr>
          <p:spPr>
            <a:xfrm>
              <a:off x="2157300" y="1900525"/>
              <a:ext cx="4829400" cy="146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ru" sz="4200">
                  <a:solidFill>
                    <a:schemeClr val="lt1"/>
                  </a:solidFill>
                  <a:latin typeface="Amatic SC"/>
                  <a:ea typeface="Amatic SC"/>
                  <a:cs typeface="Amatic SC"/>
                  <a:sym typeface="Amatic SC"/>
                </a:rPr>
                <a:t>Готово!</a:t>
              </a:r>
              <a:endParaRPr b="1" sz="3400">
                <a:solidFill>
                  <a:schemeClr val="lt1"/>
                </a:solidFill>
                <a:latin typeface="Amatic SC"/>
                <a:ea typeface="Amatic SC"/>
                <a:cs typeface="Amatic SC"/>
                <a:sym typeface="Amatic SC"/>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par>
                          <p:cTn fill="hold">
                            <p:stCondLst>
                              <p:cond delay="400"/>
                            </p:stCondLst>
                            <p:childTnLst>
                              <p:par>
                                <p:cTn fill="hold" nodeType="after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par>
                          <p:cTn fill="hold">
                            <p:stCondLst>
                              <p:cond delay="800"/>
                            </p:stCondLst>
                            <p:childTnLst>
                              <p:par>
                                <p:cTn fill="hold" nodeType="after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childTnLst>
                          </p:cTn>
                        </p:par>
                        <p:par>
                          <p:cTn fill="hold">
                            <p:stCondLst>
                              <p:cond delay="1200"/>
                            </p:stCondLst>
                            <p:childTnLst>
                              <p:par>
                                <p:cTn fill="hold" nodeType="after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par>
                          <p:cTn fill="hold">
                            <p:stCondLst>
                              <p:cond delay="1600"/>
                            </p:stCondLst>
                            <p:childTnLst>
                              <p:par>
                                <p:cTn fill="hold" nodeType="after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additive="base">
                                        <p:cTn dur="300"/>
                                        <p:tgtEl>
                                          <p:spTgt spid="26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8"/>
          <p:cNvSpPr txBox="1"/>
          <p:nvPr>
            <p:ph type="title"/>
          </p:nvPr>
        </p:nvSpPr>
        <p:spPr>
          <a:xfrm>
            <a:off x="4877475" y="296900"/>
            <a:ext cx="3981900" cy="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3600"/>
              <a:t>Guess The Car</a:t>
            </a:r>
            <a:endParaRPr sz="3600"/>
          </a:p>
        </p:txBody>
      </p:sp>
      <p:pic>
        <p:nvPicPr>
          <p:cNvPr id="276" name="Google Shape;276;p38"/>
          <p:cNvPicPr preferRelativeResize="0"/>
          <p:nvPr/>
        </p:nvPicPr>
        <p:blipFill>
          <a:blip r:embed="rId3">
            <a:alphaModFix/>
          </a:blip>
          <a:stretch>
            <a:fillRect/>
          </a:stretch>
        </p:blipFill>
        <p:spPr>
          <a:xfrm>
            <a:off x="-1674" y="0"/>
            <a:ext cx="4569725" cy="5143502"/>
          </a:xfrm>
          <a:prstGeom prst="rect">
            <a:avLst/>
          </a:prstGeom>
          <a:noFill/>
          <a:ln>
            <a:noFill/>
          </a:ln>
        </p:spPr>
      </p:pic>
      <p:pic>
        <p:nvPicPr>
          <p:cNvPr id="277" name="Google Shape;277;p38"/>
          <p:cNvPicPr preferRelativeResize="0"/>
          <p:nvPr/>
        </p:nvPicPr>
        <p:blipFill>
          <a:blip r:embed="rId4">
            <a:alphaModFix/>
          </a:blip>
          <a:stretch>
            <a:fillRect/>
          </a:stretch>
        </p:blipFill>
        <p:spPr>
          <a:xfrm>
            <a:off x="45975" y="410400"/>
            <a:ext cx="2723724" cy="4716899"/>
          </a:xfrm>
          <a:prstGeom prst="rect">
            <a:avLst/>
          </a:prstGeom>
          <a:noFill/>
          <a:ln>
            <a:noFill/>
          </a:ln>
        </p:spPr>
      </p:pic>
      <p:pic>
        <p:nvPicPr>
          <p:cNvPr id="278" name="Google Shape;278;p38"/>
          <p:cNvPicPr preferRelativeResize="0"/>
          <p:nvPr/>
        </p:nvPicPr>
        <p:blipFill>
          <a:blip r:embed="rId5">
            <a:alphaModFix/>
          </a:blip>
          <a:stretch>
            <a:fillRect/>
          </a:stretch>
        </p:blipFill>
        <p:spPr>
          <a:xfrm>
            <a:off x="1472579" y="0"/>
            <a:ext cx="2970042" cy="5143500"/>
          </a:xfrm>
          <a:prstGeom prst="rect">
            <a:avLst/>
          </a:prstGeom>
          <a:noFill/>
          <a:ln>
            <a:noFill/>
          </a:ln>
        </p:spPr>
      </p:pic>
      <p:sp>
        <p:nvSpPr>
          <p:cNvPr id="279" name="Google Shape;279;p38"/>
          <p:cNvSpPr txBox="1"/>
          <p:nvPr>
            <p:ph idx="1" type="body"/>
          </p:nvPr>
        </p:nvSpPr>
        <p:spPr>
          <a:xfrm>
            <a:off x="4877475" y="1275625"/>
            <a:ext cx="3981900" cy="10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600">
                <a:solidFill>
                  <a:schemeClr val="accent1"/>
                </a:solidFill>
                <a:latin typeface="Source Code Pro Medium"/>
                <a:ea typeface="Source Code Pro Medium"/>
                <a:cs typeface="Source Code Pro Medium"/>
                <a:sym typeface="Source Code Pro Medium"/>
              </a:rPr>
              <a:t>Угадай их все</a:t>
            </a:r>
            <a:endParaRPr sz="1600">
              <a:solidFill>
                <a:schemeClr val="accent1"/>
              </a:solidFill>
              <a:latin typeface="Source Code Pro Medium"/>
              <a:ea typeface="Source Code Pro Medium"/>
              <a:cs typeface="Source Code Pro Medium"/>
              <a:sym typeface="Source Code Pro Medium"/>
            </a:endParaRPr>
          </a:p>
          <a:p>
            <a:pPr indent="0" lvl="0" marL="0" rtl="0" algn="l">
              <a:spcBef>
                <a:spcPts val="0"/>
              </a:spcBef>
              <a:spcAft>
                <a:spcPts val="0"/>
              </a:spcAft>
              <a:buNone/>
            </a:pPr>
            <a:r>
              <a:rPr lang="ru" sz="1400">
                <a:solidFill>
                  <a:schemeClr val="accent1"/>
                </a:solidFill>
                <a:latin typeface="Source Code Pro Light"/>
                <a:ea typeface="Source Code Pro Light"/>
                <a:cs typeface="Source Code Pro Light"/>
                <a:sym typeface="Source Code Pro Light"/>
              </a:rPr>
              <a:t>Более 60 уникальных автомобилей и 20 коллекций, пополняющихся с каждым обновлением</a:t>
            </a:r>
            <a:endParaRPr sz="1600">
              <a:solidFill>
                <a:schemeClr val="accent1"/>
              </a:solidFill>
              <a:latin typeface="Source Code Pro Light"/>
              <a:ea typeface="Source Code Pro Light"/>
              <a:cs typeface="Source Code Pro Light"/>
              <a:sym typeface="Source Code Pro Light"/>
            </a:endParaRPr>
          </a:p>
        </p:txBody>
      </p:sp>
      <p:sp>
        <p:nvSpPr>
          <p:cNvPr id="280" name="Google Shape;280;p38"/>
          <p:cNvSpPr txBox="1"/>
          <p:nvPr>
            <p:ph idx="1" type="body"/>
          </p:nvPr>
        </p:nvSpPr>
        <p:spPr>
          <a:xfrm>
            <a:off x="4877475" y="2503527"/>
            <a:ext cx="3981900" cy="10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600">
                <a:solidFill>
                  <a:schemeClr val="accent1"/>
                </a:solidFill>
                <a:latin typeface="Source Code Pro Medium"/>
                <a:ea typeface="Source Code Pro Medium"/>
                <a:cs typeface="Source Code Pro Medium"/>
                <a:sym typeface="Source Code Pro Medium"/>
              </a:rPr>
              <a:t>Изучай новое</a:t>
            </a:r>
            <a:endParaRPr sz="1600">
              <a:solidFill>
                <a:schemeClr val="accent1"/>
              </a:solidFill>
              <a:latin typeface="Source Code Pro Medium"/>
              <a:ea typeface="Source Code Pro Medium"/>
              <a:cs typeface="Source Code Pro Medium"/>
              <a:sym typeface="Source Code Pro Medium"/>
            </a:endParaRPr>
          </a:p>
          <a:p>
            <a:pPr indent="0" lvl="0" marL="0" rtl="0" algn="l">
              <a:spcBef>
                <a:spcPts val="0"/>
              </a:spcBef>
              <a:spcAft>
                <a:spcPts val="0"/>
              </a:spcAft>
              <a:buNone/>
            </a:pPr>
            <a:r>
              <a:rPr lang="ru" sz="1400">
                <a:solidFill>
                  <a:schemeClr val="accent1"/>
                </a:solidFill>
                <a:latin typeface="Source Code Pro Light"/>
                <a:ea typeface="Source Code Pro Light"/>
                <a:cs typeface="Source Code Pro Light"/>
                <a:sym typeface="Source Code Pro Light"/>
              </a:rPr>
              <a:t>Разблокированные модели всегда доступны в гараже</a:t>
            </a:r>
            <a:endParaRPr sz="1400">
              <a:solidFill>
                <a:schemeClr val="accent1"/>
              </a:solidFill>
              <a:latin typeface="Source Code Pro Light"/>
              <a:ea typeface="Source Code Pro Light"/>
              <a:cs typeface="Source Code Pro Light"/>
              <a:sym typeface="Source Code Pro Light"/>
            </a:endParaRPr>
          </a:p>
        </p:txBody>
      </p:sp>
      <p:sp>
        <p:nvSpPr>
          <p:cNvPr id="281" name="Google Shape;281;p38"/>
          <p:cNvSpPr txBox="1"/>
          <p:nvPr>
            <p:ph idx="1" type="body"/>
          </p:nvPr>
        </p:nvSpPr>
        <p:spPr>
          <a:xfrm>
            <a:off x="4877475" y="3731424"/>
            <a:ext cx="3981900" cy="13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600">
                <a:solidFill>
                  <a:schemeClr val="accent1"/>
                </a:solidFill>
                <a:latin typeface="Source Code Pro Medium"/>
                <a:ea typeface="Source Code Pro Medium"/>
                <a:cs typeface="Source Code Pro Medium"/>
                <a:sym typeface="Source Code Pro Medium"/>
              </a:rPr>
              <a:t>Играй где угодно</a:t>
            </a:r>
            <a:endParaRPr sz="1600">
              <a:solidFill>
                <a:schemeClr val="accent1"/>
              </a:solidFill>
              <a:latin typeface="Source Code Pro Medium"/>
              <a:ea typeface="Source Code Pro Medium"/>
              <a:cs typeface="Source Code Pro Medium"/>
              <a:sym typeface="Source Code Pro Medium"/>
            </a:endParaRPr>
          </a:p>
          <a:p>
            <a:pPr indent="0" lvl="0" marL="0" rtl="0" algn="l">
              <a:spcBef>
                <a:spcPts val="0"/>
              </a:spcBef>
              <a:spcAft>
                <a:spcPts val="0"/>
              </a:spcAft>
              <a:buNone/>
            </a:pPr>
            <a:r>
              <a:rPr lang="ru" sz="1400">
                <a:solidFill>
                  <a:schemeClr val="accent1"/>
                </a:solidFill>
                <a:latin typeface="Source Code Pro Light"/>
                <a:ea typeface="Source Code Pro Light"/>
                <a:cs typeface="Source Code Pro Light"/>
                <a:sym typeface="Source Code Pro Light"/>
              </a:rPr>
              <a:t>Приложение доступно для iPhone, iPad и Apple Watch</a:t>
            </a:r>
            <a:endParaRPr sz="1400">
              <a:solidFill>
                <a:schemeClr val="accent1"/>
              </a:solidFill>
              <a:latin typeface="Source Code Pro Light"/>
              <a:ea typeface="Source Code Pro Light"/>
              <a:cs typeface="Source Code Pro Light"/>
              <a:sym typeface="Source Code Pro Light"/>
            </a:endParaRPr>
          </a:p>
        </p:txBody>
      </p:sp>
      <p:pic>
        <p:nvPicPr>
          <p:cNvPr id="282" name="Google Shape;282;p38"/>
          <p:cNvPicPr preferRelativeResize="0"/>
          <p:nvPr/>
        </p:nvPicPr>
        <p:blipFill>
          <a:blip r:embed="rId6">
            <a:alphaModFix/>
          </a:blip>
          <a:stretch>
            <a:fillRect/>
          </a:stretch>
        </p:blipFill>
        <p:spPr>
          <a:xfrm>
            <a:off x="-12" y="2232"/>
            <a:ext cx="9144003" cy="5139037"/>
          </a:xfrm>
          <a:prstGeom prst="rect">
            <a:avLst/>
          </a:prstGeom>
          <a:noFill/>
          <a:ln>
            <a:noFill/>
          </a:ln>
        </p:spPr>
      </p:pic>
      <p:grpSp>
        <p:nvGrpSpPr>
          <p:cNvPr id="283" name="Google Shape;283;p38"/>
          <p:cNvGrpSpPr/>
          <p:nvPr/>
        </p:nvGrpSpPr>
        <p:grpSpPr>
          <a:xfrm>
            <a:off x="2157300" y="296900"/>
            <a:ext cx="4829425" cy="1464600"/>
            <a:chOff x="2157300" y="296900"/>
            <a:chExt cx="4829425" cy="1464600"/>
          </a:xfrm>
        </p:grpSpPr>
        <p:sp>
          <p:nvSpPr>
            <p:cNvPr id="284" name="Google Shape;284;p38"/>
            <p:cNvSpPr/>
            <p:nvPr/>
          </p:nvSpPr>
          <p:spPr>
            <a:xfrm>
              <a:off x="2157300" y="296900"/>
              <a:ext cx="4829400" cy="1464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8"/>
            <p:cNvSpPr txBox="1"/>
            <p:nvPr/>
          </p:nvSpPr>
          <p:spPr>
            <a:xfrm>
              <a:off x="2157325" y="296900"/>
              <a:ext cx="4829400" cy="146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ru" sz="3600">
                  <a:solidFill>
                    <a:schemeClr val="lt1"/>
                  </a:solidFill>
                  <a:latin typeface="Amatic SC"/>
                  <a:ea typeface="Amatic SC"/>
                  <a:cs typeface="Amatic SC"/>
                  <a:sym typeface="Amatic SC"/>
                </a:rPr>
                <a:t>Готово!</a:t>
              </a:r>
              <a:br>
                <a:rPr b="1" lang="ru" sz="2600">
                  <a:solidFill>
                    <a:schemeClr val="lt1"/>
                  </a:solidFill>
                  <a:latin typeface="Amatic SC"/>
                  <a:ea typeface="Amatic SC"/>
                  <a:cs typeface="Amatic SC"/>
                  <a:sym typeface="Amatic SC"/>
                </a:rPr>
              </a:br>
              <a:r>
                <a:rPr b="1" lang="ru" sz="2800">
                  <a:solidFill>
                    <a:schemeClr val="lt1"/>
                  </a:solidFill>
                  <a:latin typeface="Amatic SC"/>
                  <a:ea typeface="Amatic SC"/>
                  <a:cs typeface="Amatic SC"/>
                  <a:sym typeface="Amatic SC"/>
                </a:rPr>
                <a:t>Продукт полностью готов к публикации.</a:t>
              </a:r>
              <a:endParaRPr b="1" sz="2800">
                <a:solidFill>
                  <a:schemeClr val="lt1"/>
                </a:solidFill>
                <a:latin typeface="Amatic SC"/>
                <a:ea typeface="Amatic SC"/>
                <a:cs typeface="Amatic SC"/>
                <a:sym typeface="Amatic SC"/>
              </a:endParaRPr>
            </a:p>
          </p:txBody>
        </p:sp>
      </p:grpSp>
    </p:spTree>
  </p:cSld>
  <p:clrMapOvr>
    <a:masterClrMapping/>
  </p:clrMapOvr>
  <mc:AlternateContent>
    <mc:Choice Requires="p14">
      <p:transition spd="slow" p14:dur="7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500"/>
                                        <p:tgtEl>
                                          <p:spTgt spid="283"/>
                                        </p:tgtEl>
                                        <p:attrNameLst>
                                          <p:attrName>ppt_y</p:attrName>
                                        </p:attrNameLst>
                                      </p:cBhvr>
                                      <p:tavLst>
                                        <p:tav fmla="" tm="0">
                                          <p:val>
                                            <p:strVal val="#ppt_y"/>
                                          </p:val>
                                        </p:tav>
                                        <p:tav fmla="" tm="100000">
                                          <p:val>
                                            <p:strVal val="#ppt_y-1"/>
                                          </p:val>
                                        </p:tav>
                                      </p:tavLst>
                                    </p:anim>
                                    <p:set>
                                      <p:cBhvr>
                                        <p:cTn dur="1" fill="hold">
                                          <p:stCondLst>
                                            <p:cond delay="500"/>
                                          </p:stCondLst>
                                        </p:cTn>
                                        <p:tgtEl>
                                          <p:spTgt spid="28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800"/>
                                        <p:tgtEl>
                                          <p:spTgt spid="282"/>
                                        </p:tgtEl>
                                      </p:cBhvr>
                                    </p:animEffect>
                                    <p:set>
                                      <p:cBhvr>
                                        <p:cTn dur="1" fill="hold">
                                          <p:stCondLst>
                                            <p:cond delay="800"/>
                                          </p:stCondLst>
                                        </p:cTn>
                                        <p:tgtEl>
                                          <p:spTgt spid="28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9"/>
          <p:cNvPicPr preferRelativeResize="0"/>
          <p:nvPr/>
        </p:nvPicPr>
        <p:blipFill>
          <a:blip r:embed="rId3">
            <a:alphaModFix/>
          </a:blip>
          <a:stretch>
            <a:fillRect/>
          </a:stretch>
        </p:blipFill>
        <p:spPr>
          <a:xfrm>
            <a:off x="4574276" y="0"/>
            <a:ext cx="4569725" cy="5143502"/>
          </a:xfrm>
          <a:prstGeom prst="rect">
            <a:avLst/>
          </a:prstGeom>
          <a:noFill/>
          <a:ln>
            <a:noFill/>
          </a:ln>
        </p:spPr>
      </p:pic>
      <p:pic>
        <p:nvPicPr>
          <p:cNvPr id="291" name="Google Shape;291;p39"/>
          <p:cNvPicPr preferRelativeResize="0"/>
          <p:nvPr/>
        </p:nvPicPr>
        <p:blipFill>
          <a:blip r:embed="rId4">
            <a:alphaModFix/>
          </a:blip>
          <a:stretch>
            <a:fillRect/>
          </a:stretch>
        </p:blipFill>
        <p:spPr>
          <a:xfrm>
            <a:off x="1604229" y="49275"/>
            <a:ext cx="2970042" cy="5143500"/>
          </a:xfrm>
          <a:prstGeom prst="rect">
            <a:avLst/>
          </a:prstGeom>
          <a:noFill/>
          <a:ln>
            <a:noFill/>
          </a:ln>
        </p:spPr>
      </p:pic>
      <p:pic>
        <p:nvPicPr>
          <p:cNvPr id="292" name="Google Shape;292;p39"/>
          <p:cNvPicPr preferRelativeResize="0"/>
          <p:nvPr/>
        </p:nvPicPr>
        <p:blipFill>
          <a:blip r:embed="rId5">
            <a:alphaModFix/>
          </a:blip>
          <a:stretch>
            <a:fillRect/>
          </a:stretch>
        </p:blipFill>
        <p:spPr>
          <a:xfrm>
            <a:off x="4" y="49275"/>
            <a:ext cx="2970042" cy="5143500"/>
          </a:xfrm>
          <a:prstGeom prst="rect">
            <a:avLst/>
          </a:prstGeom>
          <a:noFill/>
          <a:ln>
            <a:noFill/>
          </a:ln>
        </p:spPr>
      </p:pic>
      <p:pic>
        <p:nvPicPr>
          <p:cNvPr id="293" name="Google Shape;293;p39"/>
          <p:cNvPicPr preferRelativeResize="0"/>
          <p:nvPr/>
        </p:nvPicPr>
        <p:blipFill>
          <a:blip r:embed="rId6">
            <a:alphaModFix/>
          </a:blip>
          <a:stretch>
            <a:fillRect/>
          </a:stretch>
        </p:blipFill>
        <p:spPr>
          <a:xfrm>
            <a:off x="6173954" y="0"/>
            <a:ext cx="2970042" cy="5143500"/>
          </a:xfrm>
          <a:prstGeom prst="rect">
            <a:avLst/>
          </a:prstGeom>
          <a:noFill/>
          <a:ln>
            <a:noFill/>
          </a:ln>
        </p:spPr>
      </p:pic>
      <p:pic>
        <p:nvPicPr>
          <p:cNvPr id="294" name="Google Shape;294;p39"/>
          <p:cNvPicPr preferRelativeResize="0"/>
          <p:nvPr/>
        </p:nvPicPr>
        <p:blipFill>
          <a:blip r:embed="rId7">
            <a:alphaModFix/>
          </a:blip>
          <a:stretch>
            <a:fillRect/>
          </a:stretch>
        </p:blipFill>
        <p:spPr>
          <a:xfrm>
            <a:off x="4574279" y="0"/>
            <a:ext cx="2970042"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grpSp>
        <p:nvGrpSpPr>
          <p:cNvPr id="299" name="Google Shape;299;p40"/>
          <p:cNvGrpSpPr/>
          <p:nvPr/>
        </p:nvGrpSpPr>
        <p:grpSpPr>
          <a:xfrm>
            <a:off x="0" y="0"/>
            <a:ext cx="9144000" cy="5143501"/>
            <a:chOff x="0" y="0"/>
            <a:chExt cx="9144000" cy="5143501"/>
          </a:xfrm>
        </p:grpSpPr>
        <p:pic>
          <p:nvPicPr>
            <p:cNvPr id="300" name="Google Shape;300;p40"/>
            <p:cNvPicPr preferRelativeResize="0"/>
            <p:nvPr/>
          </p:nvPicPr>
          <p:blipFill>
            <a:blip r:embed="rId3">
              <a:alphaModFix/>
            </a:blip>
            <a:stretch>
              <a:fillRect/>
            </a:stretch>
          </p:blipFill>
          <p:spPr>
            <a:xfrm>
              <a:off x="457200" y="0"/>
              <a:ext cx="8229601" cy="5143501"/>
            </a:xfrm>
            <a:prstGeom prst="rect">
              <a:avLst/>
            </a:prstGeom>
            <a:noFill/>
            <a:ln>
              <a:noFill/>
            </a:ln>
          </p:spPr>
        </p:pic>
        <p:sp>
          <p:nvSpPr>
            <p:cNvPr id="301" name="Google Shape;301;p40"/>
            <p:cNvSpPr/>
            <p:nvPr/>
          </p:nvSpPr>
          <p:spPr>
            <a:xfrm>
              <a:off x="0" y="0"/>
              <a:ext cx="11622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0"/>
            <p:cNvSpPr/>
            <p:nvPr/>
          </p:nvSpPr>
          <p:spPr>
            <a:xfrm>
              <a:off x="7981800" y="0"/>
              <a:ext cx="11622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3" name="Google Shape;303;p40"/>
          <p:cNvPicPr preferRelativeResize="0"/>
          <p:nvPr/>
        </p:nvPicPr>
        <p:blipFill>
          <a:blip r:embed="rId4">
            <a:alphaModFix/>
          </a:blip>
          <a:stretch>
            <a:fillRect/>
          </a:stretch>
        </p:blipFill>
        <p:spPr>
          <a:xfrm>
            <a:off x="3245725" y="150900"/>
            <a:ext cx="2652526" cy="484167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1"/>
          <p:cNvSpPr/>
          <p:nvPr/>
        </p:nvSpPr>
        <p:spPr>
          <a:xfrm>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9" name="Google Shape;309;p41"/>
          <p:cNvPicPr preferRelativeResize="0"/>
          <p:nvPr/>
        </p:nvPicPr>
        <p:blipFill rotWithShape="1">
          <a:blip r:embed="rId3">
            <a:alphaModFix/>
          </a:blip>
          <a:srcRect b="31309" l="0" r="0" t="0"/>
          <a:stretch/>
        </p:blipFill>
        <p:spPr>
          <a:xfrm>
            <a:off x="648000" y="463150"/>
            <a:ext cx="3733026" cy="4680351"/>
          </a:xfrm>
          <a:prstGeom prst="rect">
            <a:avLst/>
          </a:prstGeom>
          <a:noFill/>
          <a:ln>
            <a:noFill/>
          </a:ln>
        </p:spPr>
      </p:pic>
      <p:sp>
        <p:nvSpPr>
          <p:cNvPr id="310" name="Google Shape;310;p41"/>
          <p:cNvSpPr txBox="1"/>
          <p:nvPr>
            <p:ph idx="1" type="body"/>
          </p:nvPr>
        </p:nvSpPr>
        <p:spPr>
          <a:xfrm>
            <a:off x="4876800" y="1267350"/>
            <a:ext cx="2714400" cy="6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ru" sz="3000">
                <a:solidFill>
                  <a:srgbClr val="FFFFFF"/>
                </a:solidFill>
                <a:latin typeface="Amatic SC"/>
                <a:ea typeface="Amatic SC"/>
                <a:cs typeface="Amatic SC"/>
                <a:sym typeface="Amatic SC"/>
              </a:rPr>
              <a:t>GitHub репозиторий</a:t>
            </a:r>
            <a:endParaRPr b="1" sz="3000">
              <a:solidFill>
                <a:srgbClr val="FFFFFF"/>
              </a:solidFill>
              <a:latin typeface="Amatic SC"/>
              <a:ea typeface="Amatic SC"/>
              <a:cs typeface="Amatic SC"/>
              <a:sym typeface="Amatic SC"/>
            </a:endParaRPr>
          </a:p>
        </p:txBody>
      </p:sp>
      <p:pic>
        <p:nvPicPr>
          <p:cNvPr id="311" name="Google Shape;311;p41"/>
          <p:cNvPicPr preferRelativeResize="0"/>
          <p:nvPr/>
        </p:nvPicPr>
        <p:blipFill>
          <a:blip r:embed="rId4">
            <a:alphaModFix/>
          </a:blip>
          <a:stretch>
            <a:fillRect/>
          </a:stretch>
        </p:blipFill>
        <p:spPr>
          <a:xfrm>
            <a:off x="5516637" y="1980162"/>
            <a:ext cx="1434725" cy="1434725"/>
          </a:xfrm>
          <a:prstGeom prst="rect">
            <a:avLst/>
          </a:prstGeom>
          <a:noFill/>
          <a:ln>
            <a:noFill/>
          </a:ln>
        </p:spPr>
      </p:pic>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309"/>
                                        </p:tgtEl>
                                        <p:attrNameLst>
                                          <p:attrName>style.visibility</p:attrName>
                                        </p:attrNameLst>
                                      </p:cBhvr>
                                      <p:to>
                                        <p:strVal val="visible"/>
                                      </p:to>
                                    </p:set>
                                    <p:anim calcmode="lin" valueType="num">
                                      <p:cBhvr additive="base">
                                        <p:cTn dur="800"/>
                                        <p:tgtEl>
                                          <p:spTgt spid="30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10"/>
                                        </p:tgtEl>
                                        <p:attrNameLst>
                                          <p:attrName>style.visibility</p:attrName>
                                        </p:attrNameLst>
                                      </p:cBhvr>
                                      <p:to>
                                        <p:strVal val="visible"/>
                                      </p:to>
                                    </p:set>
                                    <p:anim calcmode="lin" valueType="num">
                                      <p:cBhvr additive="base">
                                        <p:cTn dur="1200"/>
                                        <p:tgtEl>
                                          <p:spTgt spid="3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11"/>
                                        </p:tgtEl>
                                        <p:attrNameLst>
                                          <p:attrName>style.visibility</p:attrName>
                                        </p:attrNameLst>
                                      </p:cBhvr>
                                      <p:to>
                                        <p:strVal val="visible"/>
                                      </p:to>
                                    </p:set>
                                    <p:anim calcmode="lin" valueType="num">
                                      <p:cBhvr additive="base">
                                        <p:cTn dur="1200"/>
                                        <p:tgtEl>
                                          <p:spTgt spid="31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nvSpPr>
        <p:spPr>
          <a:xfrm>
            <a:off x="347650" y="1094100"/>
            <a:ext cx="48213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chemeClr val="dk2"/>
                </a:solidFill>
                <a:latin typeface="Source Code Pro"/>
                <a:ea typeface="Source Code Pro"/>
                <a:cs typeface="Source Code Pro"/>
                <a:sym typeface="Source Code Pro"/>
              </a:rPr>
              <a:t>В связи с неотъемлемостью мобильных приложений в нашей жизни рынок мобильной разработки развивается, а мобильные разработчики становятся востребованнее с каждым годом. Поэтому сегодня я бы хотел поделиться с вами особенностями этого направления и привести несколько интересных примеров.</a:t>
            </a:r>
            <a:endParaRPr sz="1800">
              <a:solidFill>
                <a:schemeClr val="dk2"/>
              </a:solidFill>
              <a:latin typeface="Source Code Pro"/>
              <a:ea typeface="Source Code Pro"/>
              <a:cs typeface="Source Code Pro"/>
              <a:sym typeface="Source Code Pro"/>
            </a:endParaRPr>
          </a:p>
        </p:txBody>
      </p:sp>
      <p:pic>
        <p:nvPicPr>
          <p:cNvPr id="100" name="Google Shape;100;p15"/>
          <p:cNvPicPr preferRelativeResize="0"/>
          <p:nvPr/>
        </p:nvPicPr>
        <p:blipFill>
          <a:blip r:embed="rId3">
            <a:alphaModFix/>
          </a:blip>
          <a:stretch>
            <a:fillRect/>
          </a:stretch>
        </p:blipFill>
        <p:spPr>
          <a:xfrm>
            <a:off x="5286375" y="0"/>
            <a:ext cx="3857626"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2"/>
          <p:cNvSpPr txBox="1"/>
          <p:nvPr>
            <p:ph type="title"/>
          </p:nvPr>
        </p:nvSpPr>
        <p:spPr>
          <a:xfrm>
            <a:off x="50" y="526350"/>
            <a:ext cx="91440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ru" sz="5800"/>
              <a:t>Спасибо за внимание!</a:t>
            </a:r>
            <a:endParaRPr sz="5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
                                        <p:tgtEl>
                                          <p:spTgt spid="316"/>
                                        </p:tgtEl>
                                      </p:cBhvr>
                                    </p:animEffect>
                                    <p:set>
                                      <p:cBhvr>
                                        <p:cTn dur="1" fill="hold">
                                          <p:stCondLst>
                                            <p:cond delay="300"/>
                                          </p:stCondLst>
                                        </p:cTn>
                                        <p:tgtEl>
                                          <p:spTgt spid="31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ru"/>
              <a:t>Основные платформы</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nvSpPr>
        <p:spPr>
          <a:xfrm>
            <a:off x="161800" y="123125"/>
            <a:ext cx="8790600" cy="156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 sz="1600">
                <a:solidFill>
                  <a:schemeClr val="dk2"/>
                </a:solidFill>
                <a:latin typeface="Source Code Pro"/>
                <a:ea typeface="Source Code Pro"/>
                <a:cs typeface="Source Code Pro"/>
                <a:sym typeface="Source Code Pro"/>
              </a:rPr>
              <a:t>Несколько лет назад рынок мобильных устройств мог похвастаться изобилием операционных систем. Но в наши дни многие из них стали невостребованными. Как показывает исследование сайта «statcounter.com», начиная с 2019 года почти 100% мобильных устройств находятся под управлением одной из систем: Android, либо iOS.</a:t>
            </a:r>
            <a:endParaRPr sz="1600">
              <a:solidFill>
                <a:schemeClr val="dk2"/>
              </a:solidFill>
              <a:latin typeface="Source Code Pro"/>
              <a:ea typeface="Source Code Pro"/>
              <a:cs typeface="Source Code Pro"/>
              <a:sym typeface="Source Code Pro"/>
            </a:endParaRPr>
          </a:p>
        </p:txBody>
      </p:sp>
      <p:pic>
        <p:nvPicPr>
          <p:cNvPr id="111" name="Google Shape;111;p17"/>
          <p:cNvPicPr preferRelativeResize="0"/>
          <p:nvPr/>
        </p:nvPicPr>
        <p:blipFill>
          <a:blip r:embed="rId3">
            <a:alphaModFix/>
          </a:blip>
          <a:stretch>
            <a:fillRect/>
          </a:stretch>
        </p:blipFill>
        <p:spPr>
          <a:xfrm>
            <a:off x="1804400" y="1849875"/>
            <a:ext cx="5505400" cy="3109275"/>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ru" sz="4200"/>
              <a:t>Языки программирования</a:t>
            </a:r>
            <a:endParaRPr sz="4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a:off x="256125" y="1136237"/>
            <a:ext cx="3204000" cy="3211825"/>
          </a:xfrm>
          <a:prstGeom prst="rect">
            <a:avLst/>
          </a:prstGeom>
          <a:noFill/>
          <a:ln>
            <a:noFill/>
          </a:ln>
        </p:spPr>
      </p:pic>
      <p:sp>
        <p:nvSpPr>
          <p:cNvPr id="122" name="Google Shape;122;p19"/>
          <p:cNvSpPr txBox="1"/>
          <p:nvPr/>
        </p:nvSpPr>
        <p:spPr>
          <a:xfrm>
            <a:off x="2985550" y="210750"/>
            <a:ext cx="59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123" name="Google Shape;123;p19"/>
          <p:cNvSpPr txBox="1"/>
          <p:nvPr/>
        </p:nvSpPr>
        <p:spPr>
          <a:xfrm>
            <a:off x="3670375" y="978900"/>
            <a:ext cx="5502900" cy="337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
                <a:solidFill>
                  <a:schemeClr val="dk2"/>
                </a:solidFill>
                <a:latin typeface="Source Code Pro"/>
                <a:ea typeface="Source Code Pro"/>
                <a:cs typeface="Source Code Pro"/>
                <a:sym typeface="Source Code Pro"/>
              </a:rPr>
              <a:t>Был создан 22 июля 2011 года российскими разработчиками из компании JetBrains.</a:t>
            </a:r>
            <a:endParaRPr>
              <a:solidFill>
                <a:schemeClr val="dk2"/>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ru">
                <a:solidFill>
                  <a:schemeClr val="dk2"/>
                </a:solidFill>
                <a:latin typeface="Source Code Pro"/>
                <a:ea typeface="Source Code Pro"/>
                <a:cs typeface="Source Code Pro"/>
                <a:sym typeface="Source Code Pro"/>
              </a:rPr>
              <a:t>Является статически типизированным, объектно-ориентированным языком программирования, работающим поверх Java Virtual Machine. Также компилируется в JavaScript и в исполняемый код ряда платформ через инфраструктуру LLVM. Язык получил поддержку от Google — разработчиков самой операционной системы, и в мае 2017 года компания Google сообщила, что инструменты языка Kotlin, основанные на JetBrains IDE, будут по стандарту включены в официальный инструмент разработки для ОС Android.</a:t>
            </a:r>
            <a:r>
              <a:rPr lang="ru">
                <a:solidFill>
                  <a:schemeClr val="dk2"/>
                </a:solidFill>
                <a:latin typeface="Source Code Pro"/>
                <a:ea typeface="Source Code Pro"/>
                <a:cs typeface="Source Code Pro"/>
                <a:sym typeface="Source Code Pro"/>
              </a:rPr>
              <a:t> </a:t>
            </a:r>
            <a:endParaRPr>
              <a:solidFill>
                <a:schemeClr val="dk2"/>
              </a:solidFill>
              <a:latin typeface="Source Code Pro"/>
              <a:ea typeface="Source Code Pro"/>
              <a:cs typeface="Source Code Pro"/>
              <a:sym typeface="Source Code Pro"/>
            </a:endParaRPr>
          </a:p>
        </p:txBody>
      </p:sp>
      <p:sp>
        <p:nvSpPr>
          <p:cNvPr id="124" name="Google Shape;124;p19"/>
          <p:cNvSpPr txBox="1"/>
          <p:nvPr/>
        </p:nvSpPr>
        <p:spPr>
          <a:xfrm>
            <a:off x="0" y="-4800"/>
            <a:ext cx="91440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 sz="5000">
                <a:solidFill>
                  <a:schemeClr val="accent1"/>
                </a:solidFill>
                <a:latin typeface="Amatic SC"/>
                <a:ea typeface="Amatic SC"/>
                <a:cs typeface="Amatic SC"/>
                <a:sym typeface="Amatic SC"/>
              </a:rPr>
              <a:t>Kotlin</a:t>
            </a:r>
            <a:endParaRPr sz="5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0"/>
          <p:cNvPicPr preferRelativeResize="0"/>
          <p:nvPr/>
        </p:nvPicPr>
        <p:blipFill>
          <a:blip r:embed="rId3">
            <a:alphaModFix/>
          </a:blip>
          <a:stretch>
            <a:fillRect/>
          </a:stretch>
        </p:blipFill>
        <p:spPr>
          <a:xfrm>
            <a:off x="256125" y="1141175"/>
            <a:ext cx="3211825" cy="3211825"/>
          </a:xfrm>
          <a:prstGeom prst="rect">
            <a:avLst/>
          </a:prstGeom>
          <a:noFill/>
          <a:ln>
            <a:noFill/>
          </a:ln>
        </p:spPr>
      </p:pic>
      <p:sp>
        <p:nvSpPr>
          <p:cNvPr id="130" name="Google Shape;130;p20"/>
          <p:cNvSpPr txBox="1"/>
          <p:nvPr/>
        </p:nvSpPr>
        <p:spPr>
          <a:xfrm>
            <a:off x="2985550" y="210750"/>
            <a:ext cx="59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131" name="Google Shape;131;p20"/>
          <p:cNvSpPr txBox="1"/>
          <p:nvPr/>
        </p:nvSpPr>
        <p:spPr>
          <a:xfrm>
            <a:off x="3652825" y="970075"/>
            <a:ext cx="5491200" cy="392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350">
                <a:solidFill>
                  <a:schemeClr val="dk2"/>
                </a:solidFill>
                <a:latin typeface="Source Code Pro"/>
                <a:ea typeface="Source Code Pro"/>
                <a:cs typeface="Source Code Pro"/>
                <a:sym typeface="Source Code Pro"/>
              </a:rPr>
              <a:t>Был создан в 2014 году компанией Apple для разработки не только мобильных, но и десктопных приложений для своих продуктов: iPhone, iPad, умных часов Apple Watch, а также компьютеров iMac и MacBook. Является открытым мультипарадигмальным компилируемым языком программирования общего назначения. Swift совместим с основной кодовой базой Apple, написанной на более раннем языке Objective-C. Swift задумывался как более лёгкий для чтения и устойчивый к ошибкам программиста язык, нежели предшествовавший ему Objective-C. Программы на Swift компилируются при помощи LLVM, входящей в интегрированную среду разработки XCode. Swift может использовать рантайм Objective-C, что делает возможным использование обоих языков (а также языка C) в рамках одной программы. Более того, код самой операционной системы с каждым годом все больше состоит из Swift, заменяя устаревший Objective-C.</a:t>
            </a:r>
            <a:endParaRPr sz="1350">
              <a:solidFill>
                <a:schemeClr val="dk2"/>
              </a:solidFill>
              <a:latin typeface="Source Code Pro"/>
              <a:ea typeface="Source Code Pro"/>
              <a:cs typeface="Source Code Pro"/>
              <a:sym typeface="Source Code Pro"/>
            </a:endParaRPr>
          </a:p>
        </p:txBody>
      </p:sp>
      <p:sp>
        <p:nvSpPr>
          <p:cNvPr id="132" name="Google Shape;132;p20"/>
          <p:cNvSpPr txBox="1"/>
          <p:nvPr/>
        </p:nvSpPr>
        <p:spPr>
          <a:xfrm>
            <a:off x="0" y="-4800"/>
            <a:ext cx="91440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 sz="5000">
                <a:solidFill>
                  <a:schemeClr val="accent1"/>
                </a:solidFill>
                <a:latin typeface="Amatic SC"/>
                <a:ea typeface="Amatic SC"/>
                <a:cs typeface="Amatic SC"/>
                <a:sym typeface="Amatic SC"/>
              </a:rPr>
              <a:t>Swift</a:t>
            </a:r>
            <a:endParaRPr sz="5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50" y="526350"/>
            <a:ext cx="91440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ru"/>
              <a:t>Инструментарий</a:t>
            </a:r>
            <a:endParaRPr/>
          </a:p>
        </p:txBody>
      </p:sp>
      <p:pic>
        <p:nvPicPr>
          <p:cNvPr id="138" name="Google Shape;138;p21"/>
          <p:cNvPicPr preferRelativeResize="0"/>
          <p:nvPr/>
        </p:nvPicPr>
        <p:blipFill>
          <a:blip r:embed="rId3">
            <a:alphaModFix/>
          </a:blip>
          <a:stretch>
            <a:fillRect/>
          </a:stretch>
        </p:blipFill>
        <p:spPr>
          <a:xfrm rot="747563">
            <a:off x="7125275" y="2801200"/>
            <a:ext cx="936225" cy="1196400"/>
          </a:xfrm>
          <a:prstGeom prst="rect">
            <a:avLst/>
          </a:prstGeom>
          <a:noFill/>
          <a:ln>
            <a:noFill/>
          </a:ln>
        </p:spPr>
      </p:pic>
      <p:pic>
        <p:nvPicPr>
          <p:cNvPr id="139" name="Google Shape;139;p21"/>
          <p:cNvPicPr preferRelativeResize="0"/>
          <p:nvPr/>
        </p:nvPicPr>
        <p:blipFill>
          <a:blip r:embed="rId4">
            <a:alphaModFix/>
          </a:blip>
          <a:stretch>
            <a:fillRect/>
          </a:stretch>
        </p:blipFill>
        <p:spPr>
          <a:xfrm rot="302067">
            <a:off x="6896573" y="666419"/>
            <a:ext cx="1318004" cy="1470387"/>
          </a:xfrm>
          <a:prstGeom prst="rect">
            <a:avLst/>
          </a:prstGeom>
          <a:noFill/>
          <a:ln>
            <a:noFill/>
          </a:ln>
        </p:spPr>
      </p:pic>
      <p:pic>
        <p:nvPicPr>
          <p:cNvPr id="140" name="Google Shape;140;p21"/>
          <p:cNvPicPr preferRelativeResize="0"/>
          <p:nvPr/>
        </p:nvPicPr>
        <p:blipFill>
          <a:blip r:embed="rId5">
            <a:alphaModFix/>
          </a:blip>
          <a:stretch>
            <a:fillRect/>
          </a:stretch>
        </p:blipFill>
        <p:spPr>
          <a:xfrm rot="-750013">
            <a:off x="570971" y="2937532"/>
            <a:ext cx="1483080" cy="971884"/>
          </a:xfrm>
          <a:prstGeom prst="rect">
            <a:avLst/>
          </a:prstGeom>
          <a:noFill/>
          <a:ln>
            <a:noFill/>
          </a:ln>
        </p:spPr>
      </p:pic>
      <p:pic>
        <p:nvPicPr>
          <p:cNvPr id="141" name="Google Shape;141;p21"/>
          <p:cNvPicPr preferRelativeResize="0"/>
          <p:nvPr/>
        </p:nvPicPr>
        <p:blipFill>
          <a:blip r:embed="rId6">
            <a:alphaModFix/>
          </a:blip>
          <a:stretch>
            <a:fillRect/>
          </a:stretch>
        </p:blipFill>
        <p:spPr>
          <a:xfrm rot="-300001">
            <a:off x="797116" y="749142"/>
            <a:ext cx="1491691" cy="1491691"/>
          </a:xfrm>
          <a:prstGeom prst="rect">
            <a:avLst/>
          </a:prstGeom>
          <a:noFill/>
          <a:ln>
            <a:noFill/>
          </a:ln>
        </p:spPr>
      </p:pic>
      <p:pic>
        <p:nvPicPr>
          <p:cNvPr id="142" name="Google Shape;142;p21"/>
          <p:cNvPicPr preferRelativeResize="0"/>
          <p:nvPr/>
        </p:nvPicPr>
        <p:blipFill>
          <a:blip r:embed="rId7">
            <a:alphaModFix/>
          </a:blip>
          <a:stretch>
            <a:fillRect/>
          </a:stretch>
        </p:blipFill>
        <p:spPr>
          <a:xfrm>
            <a:off x="3546813" y="3270150"/>
            <a:ext cx="2055286" cy="137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